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Gene Gueco" initials="GG" lastIdx="1" clrIdx="6">
    <p:extLst>
      <p:ext uri="{19B8F6BF-5375-455C-9EA6-DF929625EA0E}">
        <p15:presenceInfo xmlns:p15="http://schemas.microsoft.com/office/powerpoint/2012/main" userId="Gene Gueco" providerId="Non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E2E0"/>
    <a:srgbClr val="B6D0CD"/>
    <a:srgbClr val="145579"/>
    <a:srgbClr val="F2F4F8"/>
    <a:srgbClr val="82D9EC"/>
    <a:srgbClr val="1C7DDB"/>
    <a:srgbClr val="0948CB"/>
    <a:srgbClr val="0B49CB"/>
    <a:srgbClr val="12161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6374" autoAdjust="0"/>
  </p:normalViewPr>
  <p:slideViewPr>
    <p:cSldViewPr snapToGrid="0" snapToObjects="1">
      <p:cViewPr>
        <p:scale>
          <a:sx n="100" d="100"/>
          <a:sy n="100" d="100"/>
        </p:scale>
        <p:origin x="1248" y="408"/>
      </p:cViewPr>
      <p:guideLst>
        <p:guide orient="horz" pos="2160"/>
        <p:guide pos="3840"/>
      </p:guideLst>
    </p:cSldViewPr>
  </p:slideViewPr>
  <p:notesTextViewPr>
    <p:cViewPr>
      <p:scale>
        <a:sx n="300" d="100"/>
        <a:sy n="3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353248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825042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69449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054770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629056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241419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504791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736888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380821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98575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4144064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522135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291494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524510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33135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29153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203114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044958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20464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97146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99167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015499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9/18/2023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083057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9/18/2023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20392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9/18/2023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44399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417934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211255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825464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5666383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8184880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8170718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432118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167728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30574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047512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56698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9/24/2023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72079015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1.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Gene Henry Gueco	</a:t>
            </a:r>
          </a:p>
          <a:p>
            <a:r>
              <a:rPr lang="en-US" dirty="0">
                <a:solidFill>
                  <a:schemeClr val="bg2"/>
                </a:solidFill>
                <a:latin typeface="Abadi" panose="020B0604020104020204" pitchFamily="34" charset="0"/>
                <a:ea typeface="SF Pro" pitchFamily="2" charset="0"/>
                <a:cs typeface="SF Pro" pitchFamily="2" charset="0"/>
              </a:rPr>
              <a:t>Sep. 24,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6555" y="2118850"/>
            <a:ext cx="5257800" cy="4456113"/>
          </a:xfrm>
          <a:prstGeom prst="rect">
            <a:avLst/>
          </a:prstGeom>
        </p:spPr>
        <p:txBody>
          <a:bodyPr>
            <a:normAutofit fontScale="92500" lnSpcReduction="10000"/>
          </a:bodyPr>
          <a:lstStyle/>
          <a:p>
            <a:r>
              <a:rPr lang="en-US" sz="2200" dirty="0">
                <a:solidFill>
                  <a:schemeClr val="accent3">
                    <a:lumMod val="25000"/>
                  </a:schemeClr>
                </a:solidFill>
                <a:latin typeface="Calibri" panose="020F0502020204030204" pitchFamily="34" charset="0"/>
                <a:cs typeface="Calibri" panose="020F0502020204030204" pitchFamily="34" charset="0"/>
              </a:rPr>
              <a:t>Performed exploratory Data Analysis and determined Training Labels.</a:t>
            </a:r>
          </a:p>
          <a:p>
            <a:r>
              <a:rPr lang="en-US" sz="2200" dirty="0">
                <a:solidFill>
                  <a:schemeClr val="accent3">
                    <a:lumMod val="25000"/>
                  </a:schemeClr>
                </a:solidFill>
                <a:latin typeface="Calibri" panose="020F0502020204030204" pitchFamily="34" charset="0"/>
                <a:cs typeface="Calibri" panose="020F0502020204030204" pitchFamily="34" charset="0"/>
              </a:rPr>
              <a:t>Calculated the number of launches on each site.</a:t>
            </a:r>
          </a:p>
          <a:p>
            <a:r>
              <a:rPr lang="en-US" sz="2200" dirty="0">
                <a:solidFill>
                  <a:schemeClr val="accent3">
                    <a:lumMod val="25000"/>
                  </a:schemeClr>
                </a:solidFill>
                <a:latin typeface="Calibri" panose="020F0502020204030204" pitchFamily="34" charset="0"/>
                <a:cs typeface="Calibri" panose="020F0502020204030204" pitchFamily="34" charset="0"/>
              </a:rPr>
              <a:t>Calculated the number and occurrence of each orbit.</a:t>
            </a:r>
          </a:p>
          <a:p>
            <a:r>
              <a:rPr lang="en-US" sz="2200" dirty="0">
                <a:solidFill>
                  <a:schemeClr val="accent3">
                    <a:lumMod val="25000"/>
                  </a:schemeClr>
                </a:solidFill>
                <a:latin typeface="Calibri" panose="020F0502020204030204" pitchFamily="34" charset="0"/>
                <a:cs typeface="Calibri" panose="020F0502020204030204" pitchFamily="34" charset="0"/>
              </a:rPr>
              <a:t>Calculate the number and occurrence of mission outcome per orbit type.</a:t>
            </a:r>
          </a:p>
          <a:p>
            <a:r>
              <a:rPr lang="en-US" sz="2200" dirty="0">
                <a:solidFill>
                  <a:schemeClr val="accent3">
                    <a:lumMod val="25000"/>
                  </a:schemeClr>
                </a:solidFill>
                <a:latin typeface="Calibri" panose="020F0502020204030204" pitchFamily="34" charset="0"/>
                <a:cs typeface="Calibri" panose="020F0502020204030204" pitchFamily="34" charset="0"/>
              </a:rPr>
              <a:t>Created a landing outcome label</a:t>
            </a:r>
          </a:p>
          <a:p>
            <a:r>
              <a:rPr lang="en-US" sz="2200" dirty="0">
                <a:solidFill>
                  <a:schemeClr val="accent3">
                    <a:lumMod val="25000"/>
                  </a:schemeClr>
                </a:solidFill>
                <a:latin typeface="Calibri" panose="020F0502020204030204" pitchFamily="34" charset="0"/>
                <a:cs typeface="Calibri" panose="020F0502020204030204" pitchFamily="34" charset="0"/>
              </a:rPr>
              <a:t>Github URL:</a:t>
            </a:r>
          </a:p>
          <a:p>
            <a:pPr marL="457200" lvl="1" indent="0">
              <a:buNone/>
            </a:pPr>
            <a:r>
              <a:rPr lang="en-US" sz="1800" dirty="0">
                <a:solidFill>
                  <a:srgbClr val="1C7DDB"/>
                </a:solidFill>
                <a:latin typeface="Calibri" panose="020F0502020204030204" pitchFamily="34" charset="0"/>
                <a:cs typeface="Calibri" panose="020F0502020204030204" pitchFamily="34" charset="0"/>
              </a:rPr>
              <a:t>https://github.com/GeneGueco/DS-Coursera-Capstone/blob/main/Data%20Wrangling.ipynb</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026" name="Picture 2" descr="https://camo.githubusercontent.com/af2d04852eeee364d372c907a2915259418c783a9c0e0ad092f1e58cf6109bea/68747470733a2f2f63662d636f75727365732d646174612e73332e75732e636c6f75642d6f626a6563742d73746f726167652e617070646f6d61696e2e636c6f75642f49424d446576656c6f706572536b696c6c734e6574776f726b2d445330373031454e2d536b696c6c734e6574776f726b2f6170692f496d616765732f4f72626974732e706e67">
            <a:extLst>
              <a:ext uri="{FF2B5EF4-FFF2-40B4-BE49-F238E27FC236}">
                <a16:creationId xmlns:a16="http://schemas.microsoft.com/office/drawing/2014/main" id="{CE802C93-2D94-42D6-AFBC-92A983FD3B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821" y="2118850"/>
            <a:ext cx="4929079" cy="3259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6555" y="1187451"/>
            <a:ext cx="4991100" cy="4987925"/>
          </a:xfrm>
          <a:prstGeom prst="rect">
            <a:avLst/>
          </a:prstGeom>
        </p:spPr>
        <p:txBody>
          <a:bodyPr lIns="91440" tIns="45720" rIns="91440" bIns="45720" anchor="t">
            <a:normAutofit/>
          </a:bodyPr>
          <a:lstStyle/>
          <a:p>
            <a:endParaRPr lang="en-PH" dirty="0">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We explored the data by visualizing the relationship between flight number and launch Site, payload and launch site, success rate of each orbit type, flight number and orbit type, the launch success yearly trend. </a:t>
            </a:r>
          </a:p>
          <a:p>
            <a:pPr>
              <a:lnSpc>
                <a:spcPct val="100000"/>
              </a:lnSpc>
              <a:spcBef>
                <a:spcPts val="1400"/>
              </a:spcBef>
            </a:pPr>
            <a:r>
              <a:rPr lang="en-US" dirty="0">
                <a:solidFill>
                  <a:schemeClr val="accent3">
                    <a:lumMod val="25000"/>
                  </a:schemeClr>
                </a:solidFill>
                <a:latin typeface="Calibri" panose="020F0502020204030204" pitchFamily="34" charset="0"/>
                <a:cs typeface="Calibri" panose="020F0502020204030204" pitchFamily="34" charset="0"/>
              </a:rPr>
              <a:t>Github URL:</a:t>
            </a:r>
          </a:p>
          <a:p>
            <a:pPr marL="457200" lvl="1" indent="0">
              <a:lnSpc>
                <a:spcPct val="100000"/>
              </a:lnSpc>
              <a:spcBef>
                <a:spcPts val="1400"/>
              </a:spcBef>
              <a:buNone/>
            </a:pPr>
            <a:r>
              <a:rPr lang="en-US" sz="1800" dirty="0">
                <a:solidFill>
                  <a:srgbClr val="1C7DDB"/>
                </a:solidFill>
                <a:latin typeface="Calibri" panose="020F0502020204030204" pitchFamily="34" charset="0"/>
                <a:cs typeface="Calibri" panose="020F0502020204030204" pitchFamily="34" charset="0"/>
              </a:rPr>
              <a:t>https://github.com/GeneGueco/DS-Coursera-Capstone/blob/main/EDA%20with%20Data%20Visualization.ipynb</a:t>
            </a:r>
          </a:p>
          <a:p>
            <a:endParaRPr lang="en-US" dirty="0">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050" name="Picture 2">
            <a:extLst>
              <a:ext uri="{FF2B5EF4-FFF2-40B4-BE49-F238E27FC236}">
                <a16:creationId xmlns:a16="http://schemas.microsoft.com/office/drawing/2014/main" id="{69CF805E-14D5-45B7-B07F-F2C41BF2E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43157"/>
            <a:ext cx="4640189" cy="25005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6F2A2D9-14E5-43DA-A389-56012301FF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843704"/>
            <a:ext cx="4640188" cy="2606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895349"/>
            <a:ext cx="9952870" cy="5553075"/>
          </a:xfrm>
          <a:prstGeom prst="rect">
            <a:avLst/>
          </a:prstGeom>
        </p:spPr>
        <p:txBody>
          <a:bodyPr lIns="91440" tIns="45720" rIns="91440" bIns="45720" anchor="t">
            <a:normAutofit fontScale="92500" lnSpcReduction="10000"/>
          </a:bodyPr>
          <a:lstStyle/>
          <a:p>
            <a:endParaRPr lang="en-PH" dirty="0">
              <a:latin typeface="Calibri" panose="020F0502020204030204" pitchFamily="34" charset="0"/>
              <a:cs typeface="Calibri" panose="020F0502020204030204" pitchFamily="34" charset="0"/>
            </a:endParaRPr>
          </a:p>
          <a:p>
            <a:r>
              <a:rPr lang="en-US" sz="1800" dirty="0">
                <a:solidFill>
                  <a:schemeClr val="bg1"/>
                </a:solidFill>
                <a:latin typeface="Calibri" panose="020F0502020204030204" pitchFamily="34" charset="0"/>
                <a:cs typeface="Calibri" panose="020F0502020204030204" pitchFamily="34" charset="0"/>
              </a:rPr>
              <a:t>We loaded the SpaceX dataset into a PostgreSQL database without leaving the jupyter notebook.</a:t>
            </a:r>
            <a:endParaRPr lang="en-PH" sz="1800" dirty="0">
              <a:solidFill>
                <a:schemeClr val="bg1"/>
              </a:solidFill>
              <a:latin typeface="Calibri" panose="020F0502020204030204" pitchFamily="34" charset="0"/>
              <a:cs typeface="Calibri" panose="020F0502020204030204" pitchFamily="34" charset="0"/>
            </a:endParaRPr>
          </a:p>
          <a:p>
            <a:r>
              <a:rPr lang="en-US" sz="1800" dirty="0">
                <a:solidFill>
                  <a:schemeClr val="bg1"/>
                </a:solidFill>
                <a:latin typeface="Calibri" panose="020F0502020204030204" pitchFamily="34" charset="0"/>
                <a:cs typeface="Calibri" panose="020F0502020204030204" pitchFamily="34" charset="0"/>
              </a:rPr>
              <a:t>We applied EDA with SQL to get insight from the data. We wrote queries to find out for instance:</a:t>
            </a:r>
          </a:p>
          <a:p>
            <a:pPr lvl="1"/>
            <a:r>
              <a:rPr lang="en-US" sz="1600" dirty="0">
                <a:solidFill>
                  <a:schemeClr val="bg1"/>
                </a:solidFill>
                <a:latin typeface="Calibri" panose="020F0502020204030204" pitchFamily="34" charset="0"/>
                <a:cs typeface="Calibri" panose="020F0502020204030204" pitchFamily="34" charset="0"/>
              </a:rPr>
              <a:t>Unique launch sites in the space mission</a:t>
            </a:r>
          </a:p>
          <a:p>
            <a:pPr lvl="1"/>
            <a:r>
              <a:rPr lang="en-US" sz="1600" dirty="0">
                <a:solidFill>
                  <a:schemeClr val="bg1"/>
                </a:solidFill>
                <a:latin typeface="Calibri" panose="020F0502020204030204" pitchFamily="34" charset="0"/>
                <a:cs typeface="Calibri" panose="020F0502020204030204" pitchFamily="34" charset="0"/>
              </a:rPr>
              <a:t>Total payload mass carried by boosters launched by NASA (CRS)</a:t>
            </a:r>
          </a:p>
          <a:p>
            <a:pPr lvl="1"/>
            <a:r>
              <a:rPr lang="en-US" sz="1600" dirty="0">
                <a:solidFill>
                  <a:schemeClr val="bg1"/>
                </a:solidFill>
                <a:latin typeface="Calibri" panose="020F0502020204030204" pitchFamily="34" charset="0"/>
                <a:cs typeface="Calibri" panose="020F0502020204030204" pitchFamily="34" charset="0"/>
              </a:rPr>
              <a:t>Average payload mass carried by booster version F9 v1.1</a:t>
            </a:r>
          </a:p>
          <a:p>
            <a:pPr lvl="1"/>
            <a:r>
              <a:rPr lang="en-US" sz="1600" dirty="0">
                <a:solidFill>
                  <a:schemeClr val="bg1"/>
                </a:solidFill>
                <a:latin typeface="Calibri" panose="020F0502020204030204" pitchFamily="34" charset="0"/>
                <a:cs typeface="Calibri" panose="020F0502020204030204" pitchFamily="34" charset="0"/>
              </a:rPr>
              <a:t>The total number of successful and failure mission outcomes</a:t>
            </a:r>
          </a:p>
          <a:p>
            <a:pPr lvl="1"/>
            <a:r>
              <a:rPr lang="en-US" sz="1600" dirty="0">
                <a:solidFill>
                  <a:schemeClr val="bg1"/>
                </a:solidFill>
                <a:latin typeface="Calibri" panose="020F0502020204030204" pitchFamily="34" charset="0"/>
                <a:cs typeface="Calibri" panose="020F0502020204030204" pitchFamily="34" charset="0"/>
              </a:rPr>
              <a:t>The failed landing outcomes in drone ship, their booster version and launch site names.</a:t>
            </a:r>
          </a:p>
          <a:p>
            <a:pPr lvl="1"/>
            <a:r>
              <a:rPr lang="en-US" sz="1600" dirty="0">
                <a:solidFill>
                  <a:schemeClr val="bg1"/>
                </a:solidFill>
                <a:latin typeface="Calibri" panose="020F0502020204030204" pitchFamily="34" charset="0"/>
                <a:cs typeface="Calibri" panose="020F0502020204030204" pitchFamily="34" charset="0"/>
              </a:rPr>
              <a:t>Rank the landing outcomes:</a:t>
            </a:r>
          </a:p>
          <a:p>
            <a:pPr lvl="2"/>
            <a:endParaRPr lang="en-US" sz="1200" dirty="0">
              <a:solidFill>
                <a:schemeClr val="bg1"/>
              </a:solidFill>
              <a:latin typeface="Calibri" panose="020F0502020204030204" pitchFamily="34" charset="0"/>
              <a:cs typeface="Calibri" panose="020F0502020204030204" pitchFamily="34" charset="0"/>
            </a:endParaRPr>
          </a:p>
          <a:p>
            <a:pPr lvl="1"/>
            <a:endParaRPr lang="en-US" sz="1600" dirty="0">
              <a:solidFill>
                <a:schemeClr val="bg1"/>
              </a:solidFill>
              <a:latin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cs typeface="Calibri" panose="020F0502020204030204" pitchFamily="34" charset="0"/>
            </a:endParaRPr>
          </a:p>
          <a:p>
            <a:endParaRPr lang="en-US" sz="1800" dirty="0">
              <a:solidFill>
                <a:schemeClr val="bg1"/>
              </a:solidFill>
              <a:latin typeface="Calibri" panose="020F0502020204030204" pitchFamily="34" charset="0"/>
              <a:cs typeface="Calibri" panose="020F0502020204030204" pitchFamily="34" charset="0"/>
            </a:endParaRPr>
          </a:p>
          <a:p>
            <a:endParaRPr lang="en-US" sz="1800" dirty="0">
              <a:solidFill>
                <a:schemeClr val="bg1"/>
              </a:solidFill>
              <a:latin typeface="Calibri" panose="020F0502020204030204" pitchFamily="34" charset="0"/>
              <a:cs typeface="Calibri" panose="020F0502020204030204" pitchFamily="34" charset="0"/>
            </a:endParaRPr>
          </a:p>
          <a:p>
            <a:r>
              <a:rPr lang="en-US" sz="1800" dirty="0">
                <a:solidFill>
                  <a:schemeClr val="bg1"/>
                </a:solidFill>
                <a:latin typeface="Calibri" panose="020F0502020204030204" pitchFamily="34" charset="0"/>
                <a:cs typeface="Calibri" panose="020F0502020204030204" pitchFamily="34" charset="0"/>
              </a:rPr>
              <a:t>Github URL:</a:t>
            </a:r>
          </a:p>
          <a:p>
            <a:pPr lvl="1"/>
            <a:r>
              <a:rPr lang="en-PH" sz="1400" dirty="0">
                <a:solidFill>
                  <a:srgbClr val="1C7DDB"/>
                </a:solidFill>
                <a:latin typeface="Calibri" panose="020F0502020204030204" pitchFamily="34" charset="0"/>
                <a:cs typeface="Calibri" panose="020F0502020204030204" pitchFamily="34" charset="0"/>
              </a:rPr>
              <a:t>https://github.com/GeneGueco/DS-Coursera-Capstone/blob/main/EDA%20with%20SQL%20lab.ipynb</a:t>
            </a:r>
          </a:p>
          <a:p>
            <a:pPr lvl="1"/>
            <a:endParaRPr lang="en-US" sz="1600" dirty="0">
              <a:latin typeface="Calibri" panose="020F0502020204030204" pitchFamily="34" charset="0"/>
              <a:cs typeface="Calibri" panose="020F0502020204030204" pitchFamily="34" charset="0"/>
            </a:endParaRPr>
          </a:p>
          <a:p>
            <a:pPr lvl="1"/>
            <a:endParaRPr lang="en-US" sz="1600" dirty="0">
              <a:latin typeface="Calibri" panose="020F0502020204030204" pitchFamily="34" charset="0"/>
              <a:cs typeface="Calibri" panose="020F0502020204030204" pitchFamily="34" charset="0"/>
            </a:endParaRPr>
          </a:p>
          <a:p>
            <a:pPr lvl="1"/>
            <a:endParaRPr lang="en-US" sz="1600" dirty="0">
              <a:latin typeface="Calibri" panose="020F0502020204030204" pitchFamily="34" charset="0"/>
              <a:cs typeface="Calibri" panose="020F0502020204030204" pitchFamily="34" charset="0"/>
            </a:endParaRPr>
          </a:p>
          <a:p>
            <a:endParaRPr lang="en-PH" dirty="0">
              <a:latin typeface="Calibri" panose="020F0502020204030204" pitchFamily="34" charset="0"/>
              <a:cs typeface="Calibri" panose="020F0502020204030204" pitchFamily="34" charset="0"/>
            </a:endParaRPr>
          </a:p>
          <a:p>
            <a:pPr lvl="1"/>
            <a:endParaRPr lang="en-US" sz="1600" dirty="0">
              <a:latin typeface="Calibri" panose="020F0502020204030204" pitchFamily="34" charset="0"/>
              <a:cs typeface="Calibri" panose="020F0502020204030204" pitchFamily="34" charset="0"/>
            </a:endParaRPr>
          </a:p>
          <a:p>
            <a:pPr lvl="1"/>
            <a:endParaRPr lang="en-US" sz="1600" dirty="0">
              <a:latin typeface="Calibri" panose="020F0502020204030204" pitchFamily="34" charset="0"/>
              <a:cs typeface="Calibri" panose="020F0502020204030204" pitchFamily="34" charset="0"/>
            </a:endParaRPr>
          </a:p>
          <a:p>
            <a:pPr lvl="1"/>
            <a:endParaRPr lang="en-US" sz="1600" dirty="0">
              <a:latin typeface="Calibri" panose="020F0502020204030204" pitchFamily="34" charset="0"/>
              <a:cs typeface="Calibri" panose="020F0502020204030204" pitchFamily="34" charset="0"/>
            </a:endParaRPr>
          </a:p>
          <a:p>
            <a:pPr lvl="1"/>
            <a:endParaRPr lang="en-US" sz="1400"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2" name="Picture 1">
            <a:extLst>
              <a:ext uri="{FF2B5EF4-FFF2-40B4-BE49-F238E27FC236}">
                <a16:creationId xmlns:a16="http://schemas.microsoft.com/office/drawing/2014/main" id="{25491958-F2CD-4BEB-8082-7611A10141F3}"/>
              </a:ext>
            </a:extLst>
          </p:cNvPr>
          <p:cNvPicPr>
            <a:picLocks noChangeAspect="1"/>
          </p:cNvPicPr>
          <p:nvPr/>
        </p:nvPicPr>
        <p:blipFill>
          <a:blip r:embed="rId3"/>
          <a:stretch>
            <a:fillRect/>
          </a:stretch>
        </p:blipFill>
        <p:spPr>
          <a:xfrm>
            <a:off x="2353301" y="4000954"/>
            <a:ext cx="6594054" cy="1793323"/>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7788"/>
            <a:ext cx="9745589" cy="5426075"/>
          </a:xfrm>
          <a:prstGeom prst="rect">
            <a:avLst/>
          </a:prstGeom>
        </p:spPr>
        <p:txBody>
          <a:bodyPr>
            <a:normAutofit fontScale="70000" lnSpcReduction="20000"/>
          </a:bodyPr>
          <a:lstStyle/>
          <a:p>
            <a:r>
              <a:rPr lang="en-US" sz="1800" dirty="0">
                <a:solidFill>
                  <a:schemeClr val="bg1"/>
                </a:solidFill>
                <a:latin typeface="Calibri" panose="020F0502020204030204" pitchFamily="34" charset="0"/>
                <a:cs typeface="Calibri" panose="020F0502020204030204" pitchFamily="34" charset="0"/>
              </a:rPr>
              <a:t>Marked all launch sites, and added map objects such as markers, circles, lines to mark the success or failure of launches for each site on the folium map.</a:t>
            </a:r>
            <a:endParaRPr lang="en-PH" sz="1800" dirty="0">
              <a:solidFill>
                <a:schemeClr val="bg1"/>
              </a:solidFill>
              <a:latin typeface="Calibri" panose="020F0502020204030204" pitchFamily="34" charset="0"/>
              <a:cs typeface="Calibri" panose="020F0502020204030204" pitchFamily="34" charset="0"/>
            </a:endParaRPr>
          </a:p>
          <a:p>
            <a:r>
              <a:rPr lang="en-US" sz="1800" dirty="0">
                <a:solidFill>
                  <a:schemeClr val="bg1"/>
                </a:solidFill>
                <a:latin typeface="Calibri" panose="020F0502020204030204" pitchFamily="34" charset="0"/>
                <a:cs typeface="Calibri" panose="020F0502020204030204" pitchFamily="34" charset="0"/>
              </a:rPr>
              <a:t>Assigned the feature launch outcomes (failure or success) to class 0 and 1.i.e., 0 for failure, and 1 for success.</a:t>
            </a:r>
            <a:endParaRPr lang="en-PH" sz="1800" dirty="0">
              <a:solidFill>
                <a:schemeClr val="bg1"/>
              </a:solidFill>
              <a:latin typeface="Calibri" panose="020F0502020204030204" pitchFamily="34" charset="0"/>
              <a:cs typeface="Calibri" panose="020F0502020204030204" pitchFamily="34" charset="0"/>
            </a:endParaRPr>
          </a:p>
          <a:p>
            <a:r>
              <a:rPr lang="en-US" sz="1800" dirty="0">
                <a:solidFill>
                  <a:schemeClr val="bg1"/>
                </a:solidFill>
                <a:latin typeface="Calibri" panose="020F0502020204030204" pitchFamily="34" charset="0"/>
                <a:cs typeface="Calibri" panose="020F0502020204030204" pitchFamily="34" charset="0"/>
              </a:rPr>
              <a:t>Using the color-labeled marker clusters, we identified which launch sites have relatively high success rate.</a:t>
            </a:r>
            <a:endParaRPr lang="en-PH" dirty="0">
              <a:solidFill>
                <a:schemeClr val="bg1"/>
              </a:solidFill>
              <a:latin typeface="Calibri" panose="020F0502020204030204" pitchFamily="34" charset="0"/>
              <a:cs typeface="Calibri" panose="020F0502020204030204" pitchFamily="34" charset="0"/>
            </a:endParaRPr>
          </a:p>
          <a:p>
            <a:r>
              <a:rPr lang="en-US" sz="1900" dirty="0">
                <a:solidFill>
                  <a:schemeClr val="bg1"/>
                </a:solidFill>
                <a:latin typeface="Calibri" panose="020F0502020204030204" pitchFamily="34" charset="0"/>
                <a:cs typeface="Calibri" panose="020F0502020204030204" pitchFamily="34" charset="0"/>
              </a:rPr>
              <a:t>Calculated the distances between a launch site to its proximities. We answered some question for instance:</a:t>
            </a:r>
          </a:p>
          <a:p>
            <a:pPr lvl="1">
              <a:buFont typeface="Calibri Light" panose="020F0302020204030204" pitchFamily="34" charset="0"/>
              <a:buChar char="-"/>
            </a:pPr>
            <a:r>
              <a:rPr lang="en-US" sz="1500" i="1" dirty="0">
                <a:solidFill>
                  <a:schemeClr val="bg1"/>
                </a:solidFill>
                <a:latin typeface="Calibri" panose="020F0502020204030204" pitchFamily="34" charset="0"/>
                <a:cs typeface="Calibri" panose="020F0502020204030204" pitchFamily="34" charset="0"/>
              </a:rPr>
              <a:t>Are launch sites near railways, highways and coastlines.</a:t>
            </a:r>
          </a:p>
          <a:p>
            <a:pPr lvl="1">
              <a:buFont typeface="Calibri Light" panose="020F0302020204030204" pitchFamily="34" charset="0"/>
              <a:buChar char="-"/>
            </a:pPr>
            <a:r>
              <a:rPr lang="en-US" sz="1500" i="1" dirty="0">
                <a:solidFill>
                  <a:schemeClr val="bg1"/>
                </a:solidFill>
                <a:latin typeface="Calibri" panose="020F0502020204030204" pitchFamily="34" charset="0"/>
                <a:cs typeface="Calibri" panose="020F0502020204030204" pitchFamily="34" charset="0"/>
              </a:rPr>
              <a:t>Do launch sites keep certain distance away from cities.</a:t>
            </a:r>
          </a:p>
          <a:p>
            <a:pPr marL="0" indent="0">
              <a:buNone/>
            </a:pPr>
            <a:r>
              <a:rPr lang="en-US" sz="1800" dirty="0">
                <a:solidFill>
                  <a:schemeClr val="bg1"/>
                </a:solidFill>
                <a:latin typeface="Calibri" panose="020F0502020204030204" pitchFamily="34" charset="0"/>
                <a:cs typeface="Calibri" panose="020F0502020204030204" pitchFamily="34" charset="0"/>
              </a:rPr>
              <a:t>	</a:t>
            </a:r>
          </a:p>
          <a:p>
            <a:pPr>
              <a:lnSpc>
                <a:spcPct val="100000"/>
              </a:lnSpc>
              <a:spcBef>
                <a:spcPts val="1400"/>
              </a:spcBef>
            </a:pPr>
            <a:endParaRPr lang="en-US" sz="2200" dirty="0">
              <a:solidFill>
                <a:schemeClr val="bg1"/>
              </a:solidFill>
              <a:latin typeface="Calibri" panose="020F0502020204030204" pitchFamily="34" charset="0"/>
              <a:cs typeface="Calibri" panose="020F0502020204030204" pitchFamily="34" charset="0"/>
            </a:endParaRPr>
          </a:p>
          <a:p>
            <a:pPr>
              <a:lnSpc>
                <a:spcPct val="100000"/>
              </a:lnSpc>
              <a:spcBef>
                <a:spcPts val="1400"/>
              </a:spcBef>
            </a:pPr>
            <a:endParaRPr lang="en-US" sz="2200" dirty="0">
              <a:solidFill>
                <a:schemeClr val="bg1"/>
              </a:solidFill>
              <a:latin typeface="Calibri" panose="020F0502020204030204" pitchFamily="34" charset="0"/>
              <a:cs typeface="Calibri" panose="020F0502020204030204" pitchFamily="34" charset="0"/>
            </a:endParaRPr>
          </a:p>
          <a:p>
            <a:pPr>
              <a:lnSpc>
                <a:spcPct val="100000"/>
              </a:lnSpc>
              <a:spcBef>
                <a:spcPts val="1400"/>
              </a:spcBef>
            </a:pPr>
            <a:endParaRPr lang="en-US" sz="2200" dirty="0">
              <a:solidFill>
                <a:schemeClr val="bg1"/>
              </a:solidFill>
              <a:latin typeface="Calibri" panose="020F0502020204030204" pitchFamily="34" charset="0"/>
              <a:cs typeface="Calibri" panose="020F0502020204030204" pitchFamily="34" charset="0"/>
            </a:endParaRPr>
          </a:p>
          <a:p>
            <a:pPr>
              <a:lnSpc>
                <a:spcPct val="100000"/>
              </a:lnSpc>
              <a:spcBef>
                <a:spcPts val="1400"/>
              </a:spcBef>
            </a:pPr>
            <a:endParaRPr lang="en-US" sz="2200" dirty="0">
              <a:solidFill>
                <a:schemeClr val="bg1"/>
              </a:solidFill>
              <a:latin typeface="Calibri" panose="020F0502020204030204" pitchFamily="34" charset="0"/>
              <a:cs typeface="Calibri" panose="020F0502020204030204" pitchFamily="34" charset="0"/>
            </a:endParaRPr>
          </a:p>
          <a:p>
            <a:pPr>
              <a:lnSpc>
                <a:spcPct val="100000"/>
              </a:lnSpc>
              <a:spcBef>
                <a:spcPts val="1400"/>
              </a:spcBef>
            </a:pPr>
            <a:endParaRPr lang="en-US" sz="2200" dirty="0">
              <a:solidFill>
                <a:schemeClr val="bg1"/>
              </a:solidFill>
              <a:latin typeface="Calibri" panose="020F0502020204030204" pitchFamily="34" charset="0"/>
              <a:cs typeface="Calibri" panose="020F0502020204030204" pitchFamily="34" charset="0"/>
            </a:endParaRPr>
          </a:p>
          <a:p>
            <a:pPr>
              <a:lnSpc>
                <a:spcPct val="100000"/>
              </a:lnSpc>
              <a:spcBef>
                <a:spcPts val="1400"/>
              </a:spcBef>
            </a:pPr>
            <a:endParaRPr lang="en-US" sz="2200" dirty="0">
              <a:solidFill>
                <a:schemeClr val="bg1"/>
              </a:solidFill>
              <a:latin typeface="Calibri" panose="020F0502020204030204" pitchFamily="34" charset="0"/>
              <a:cs typeface="Calibri" panose="020F0502020204030204" pitchFamily="34" charset="0"/>
            </a:endParaRPr>
          </a:p>
          <a:p>
            <a:pPr>
              <a:lnSpc>
                <a:spcPct val="100000"/>
              </a:lnSpc>
              <a:spcBef>
                <a:spcPts val="1400"/>
              </a:spcBef>
            </a:pPr>
            <a:r>
              <a:rPr lang="en-US" sz="1900" dirty="0">
                <a:solidFill>
                  <a:schemeClr val="bg1"/>
                </a:solidFill>
                <a:latin typeface="Calibri" panose="020F0502020204030204" pitchFamily="34" charset="0"/>
                <a:cs typeface="Calibri" panose="020F0502020204030204" pitchFamily="34" charset="0"/>
              </a:rPr>
              <a:t>Github URL: </a:t>
            </a:r>
            <a:r>
              <a:rPr lang="en-US" sz="1900" dirty="0">
                <a:solidFill>
                  <a:srgbClr val="1C7DDB"/>
                </a:solidFill>
                <a:latin typeface="Calibri" panose="020F0502020204030204" pitchFamily="34" charset="0"/>
                <a:cs typeface="Calibri" panose="020F0502020204030204" pitchFamily="34" charset="0"/>
              </a:rPr>
              <a:t>https://github.com/GeneGueco/DS-Coursera-Capstone/blob/main/Interactive%20Visual%20Analytics%20with%20Folium.ipynb</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a:extLst>
              <a:ext uri="{FF2B5EF4-FFF2-40B4-BE49-F238E27FC236}">
                <a16:creationId xmlns:a16="http://schemas.microsoft.com/office/drawing/2014/main" id="{D9493940-6951-4F7C-B18D-57033205062F}"/>
              </a:ext>
            </a:extLst>
          </p:cNvPr>
          <p:cNvPicPr>
            <a:picLocks noChangeAspect="1"/>
          </p:cNvPicPr>
          <p:nvPr/>
        </p:nvPicPr>
        <p:blipFill>
          <a:blip r:embed="rId3"/>
          <a:stretch>
            <a:fillRect/>
          </a:stretch>
        </p:blipFill>
        <p:spPr>
          <a:xfrm>
            <a:off x="1195444" y="2971163"/>
            <a:ext cx="2996381" cy="1281347"/>
          </a:xfrm>
          <a:prstGeom prst="rect">
            <a:avLst/>
          </a:prstGeom>
        </p:spPr>
      </p:pic>
      <p:pic>
        <p:nvPicPr>
          <p:cNvPr id="6" name="Picture 5">
            <a:extLst>
              <a:ext uri="{FF2B5EF4-FFF2-40B4-BE49-F238E27FC236}">
                <a16:creationId xmlns:a16="http://schemas.microsoft.com/office/drawing/2014/main" id="{D07DA3F3-A476-499D-8EE0-A06818856687}"/>
              </a:ext>
            </a:extLst>
          </p:cNvPr>
          <p:cNvPicPr>
            <a:picLocks noChangeAspect="1"/>
          </p:cNvPicPr>
          <p:nvPr/>
        </p:nvPicPr>
        <p:blipFill>
          <a:blip r:embed="rId4"/>
          <a:stretch>
            <a:fillRect/>
          </a:stretch>
        </p:blipFill>
        <p:spPr>
          <a:xfrm>
            <a:off x="1195445" y="4285652"/>
            <a:ext cx="2991368" cy="1481878"/>
          </a:xfrm>
          <a:prstGeom prst="rect">
            <a:avLst/>
          </a:prstGeom>
        </p:spPr>
      </p:pic>
      <p:pic>
        <p:nvPicPr>
          <p:cNvPr id="8" name="Picture 7">
            <a:extLst>
              <a:ext uri="{FF2B5EF4-FFF2-40B4-BE49-F238E27FC236}">
                <a16:creationId xmlns:a16="http://schemas.microsoft.com/office/drawing/2014/main" id="{AC0D4717-02CB-4C7C-8F91-7094FA4A229F}"/>
              </a:ext>
            </a:extLst>
          </p:cNvPr>
          <p:cNvPicPr>
            <a:picLocks noChangeAspect="1"/>
          </p:cNvPicPr>
          <p:nvPr/>
        </p:nvPicPr>
        <p:blipFill>
          <a:blip r:embed="rId5"/>
          <a:stretch>
            <a:fillRect/>
          </a:stretch>
        </p:blipFill>
        <p:spPr>
          <a:xfrm>
            <a:off x="4224702" y="2952981"/>
            <a:ext cx="6467475" cy="2814549"/>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28725"/>
            <a:ext cx="8975652" cy="5419725"/>
          </a:xfrm>
          <a:prstGeom prst="rect">
            <a:avLst/>
          </a:prstGeom>
        </p:spPr>
        <p:txBody>
          <a:bodyPr vert="horz" lIns="91440" tIns="45720" rIns="91440" bIns="45720" rtlCol="0" anchor="t">
            <a:normAutofit fontScale="85000" lnSpcReduction="10000"/>
          </a:bodyPr>
          <a:lstStyle/>
          <a:p>
            <a:r>
              <a:rPr lang="en-US" sz="2000" dirty="0">
                <a:solidFill>
                  <a:schemeClr val="bg1"/>
                </a:solidFill>
                <a:latin typeface="Calibri" panose="020F0502020204030204" pitchFamily="34" charset="0"/>
                <a:cs typeface="Calibri" panose="020F0502020204030204" pitchFamily="34" charset="0"/>
              </a:rPr>
              <a:t>Built an interactive dashboard with </a:t>
            </a:r>
            <a:r>
              <a:rPr lang="en-US" sz="2000" dirty="0" err="1">
                <a:solidFill>
                  <a:schemeClr val="bg1"/>
                </a:solidFill>
                <a:latin typeface="Calibri" panose="020F0502020204030204" pitchFamily="34" charset="0"/>
                <a:cs typeface="Calibri" panose="020F0502020204030204" pitchFamily="34" charset="0"/>
              </a:rPr>
              <a:t>Plotly</a:t>
            </a:r>
            <a:r>
              <a:rPr lang="en-US" sz="2000" dirty="0">
                <a:solidFill>
                  <a:schemeClr val="bg1"/>
                </a:solidFill>
                <a:latin typeface="Calibri" panose="020F0502020204030204" pitchFamily="34" charset="0"/>
                <a:cs typeface="Calibri" panose="020F0502020204030204" pitchFamily="34" charset="0"/>
              </a:rPr>
              <a:t> dash</a:t>
            </a:r>
            <a:endParaRPr lang="en-PH" dirty="0">
              <a:solidFill>
                <a:schemeClr val="bg1"/>
              </a:solidFill>
              <a:latin typeface="Calibri" panose="020F0502020204030204" pitchFamily="34" charset="0"/>
              <a:cs typeface="Calibri" panose="020F0502020204030204" pitchFamily="34" charset="0"/>
            </a:endParaRPr>
          </a:p>
          <a:p>
            <a:r>
              <a:rPr lang="en-US" sz="2000" dirty="0">
                <a:solidFill>
                  <a:schemeClr val="bg1"/>
                </a:solidFill>
                <a:latin typeface="Calibri" panose="020F0502020204030204" pitchFamily="34" charset="0"/>
                <a:cs typeface="Calibri" panose="020F0502020204030204" pitchFamily="34" charset="0"/>
              </a:rPr>
              <a:t>Plotted pie charts showing the total launches by a certain sites</a:t>
            </a:r>
            <a:endParaRPr lang="en-PH" dirty="0">
              <a:solidFill>
                <a:schemeClr val="bg1"/>
              </a:solidFill>
              <a:latin typeface="Calibri" panose="020F0502020204030204" pitchFamily="34" charset="0"/>
              <a:cs typeface="Calibri" panose="020F0502020204030204" pitchFamily="34" charset="0"/>
            </a:endParaRPr>
          </a:p>
          <a:p>
            <a:r>
              <a:rPr lang="en-US" sz="2000" dirty="0">
                <a:solidFill>
                  <a:schemeClr val="bg1"/>
                </a:solidFill>
                <a:latin typeface="Calibri" panose="020F0502020204030204" pitchFamily="34" charset="0"/>
                <a:cs typeface="Calibri" panose="020F0502020204030204" pitchFamily="34" charset="0"/>
              </a:rPr>
              <a:t>Plotted scatter graph showing the relationship with Outcome and Payload Mass (Kg) for the different booster version.</a:t>
            </a:r>
          </a:p>
          <a:p>
            <a:endParaRPr lang="en-US" sz="2000" dirty="0">
              <a:solidFill>
                <a:schemeClr val="bg1"/>
              </a:solidFill>
              <a:latin typeface="Calibri" panose="020F0502020204030204" pitchFamily="34" charset="0"/>
              <a:cs typeface="Calibri" panose="020F0502020204030204" pitchFamily="34" charset="0"/>
            </a:endParaRPr>
          </a:p>
          <a:p>
            <a:endParaRPr lang="en-US" sz="2000" dirty="0">
              <a:solidFill>
                <a:schemeClr val="bg1"/>
              </a:solidFill>
              <a:latin typeface="Calibri" panose="020F0502020204030204" pitchFamily="34" charset="0"/>
              <a:cs typeface="Calibri" panose="020F0502020204030204" pitchFamily="34" charset="0"/>
            </a:endParaRPr>
          </a:p>
          <a:p>
            <a:endParaRPr lang="en-US" sz="2000" dirty="0">
              <a:solidFill>
                <a:schemeClr val="bg1"/>
              </a:solidFill>
              <a:latin typeface="Calibri" panose="020F0502020204030204" pitchFamily="34" charset="0"/>
              <a:cs typeface="Calibri" panose="020F0502020204030204" pitchFamily="34" charset="0"/>
            </a:endParaRPr>
          </a:p>
          <a:p>
            <a:endParaRPr lang="en-US" sz="2000" dirty="0">
              <a:solidFill>
                <a:schemeClr val="bg1"/>
              </a:solidFill>
              <a:latin typeface="Calibri" panose="020F0502020204030204" pitchFamily="34" charset="0"/>
              <a:cs typeface="Calibri" panose="020F0502020204030204" pitchFamily="34" charset="0"/>
            </a:endParaRPr>
          </a:p>
          <a:p>
            <a:endParaRPr lang="en-US" sz="2000" dirty="0">
              <a:solidFill>
                <a:schemeClr val="bg1"/>
              </a:solidFill>
              <a:latin typeface="Calibri" panose="020F0502020204030204" pitchFamily="34" charset="0"/>
              <a:cs typeface="Calibri" panose="020F0502020204030204" pitchFamily="34" charset="0"/>
            </a:endParaRPr>
          </a:p>
          <a:p>
            <a:endParaRPr lang="en-US" sz="2000" dirty="0">
              <a:solidFill>
                <a:schemeClr val="bg1"/>
              </a:solidFill>
              <a:latin typeface="Calibri" panose="020F0502020204030204" pitchFamily="34" charset="0"/>
              <a:cs typeface="Calibri" panose="020F0502020204030204" pitchFamily="34" charset="0"/>
            </a:endParaRPr>
          </a:p>
          <a:p>
            <a:endParaRPr lang="en-US" sz="2000" dirty="0">
              <a:solidFill>
                <a:schemeClr val="bg1"/>
              </a:solidFill>
              <a:latin typeface="Calibri" panose="020F0502020204030204" pitchFamily="34" charset="0"/>
              <a:cs typeface="Calibri" panose="020F0502020204030204" pitchFamily="34" charset="0"/>
            </a:endParaRPr>
          </a:p>
          <a:p>
            <a:endParaRPr lang="en-US" sz="2000" dirty="0">
              <a:solidFill>
                <a:schemeClr val="bg1"/>
              </a:solidFill>
              <a:latin typeface="Calibri" panose="020F0502020204030204" pitchFamily="34" charset="0"/>
              <a:cs typeface="Calibri" panose="020F0502020204030204" pitchFamily="34" charset="0"/>
            </a:endParaRPr>
          </a:p>
          <a:p>
            <a:endParaRPr lang="en-US" sz="2000" dirty="0">
              <a:solidFill>
                <a:schemeClr val="bg1"/>
              </a:solidFill>
              <a:latin typeface="Calibri" panose="020F0502020204030204" pitchFamily="34" charset="0"/>
              <a:cs typeface="Calibri" panose="020F0502020204030204" pitchFamily="34" charset="0"/>
            </a:endParaRPr>
          </a:p>
          <a:p>
            <a:endParaRPr lang="en-US" sz="2000" dirty="0">
              <a:solidFill>
                <a:schemeClr val="bg1"/>
              </a:solidFill>
              <a:latin typeface="Calibri" panose="020F0502020204030204" pitchFamily="34" charset="0"/>
              <a:cs typeface="Calibri" panose="020F0502020204030204" pitchFamily="34" charset="0"/>
            </a:endParaRPr>
          </a:p>
          <a:p>
            <a:r>
              <a:rPr lang="en-US" sz="2000" dirty="0">
                <a:solidFill>
                  <a:schemeClr val="bg1"/>
                </a:solidFill>
                <a:latin typeface="Calibri" panose="020F0502020204030204" pitchFamily="34" charset="0"/>
                <a:cs typeface="Calibri" panose="020F0502020204030204" pitchFamily="34" charset="0"/>
              </a:rPr>
              <a:t>Github URL: </a:t>
            </a:r>
            <a:r>
              <a:rPr lang="en-US" sz="1700" dirty="0">
                <a:solidFill>
                  <a:srgbClr val="1C7DDB"/>
                </a:solidFill>
                <a:latin typeface="Calibri" panose="020F0502020204030204" pitchFamily="34" charset="0"/>
                <a:cs typeface="Calibri" panose="020F0502020204030204" pitchFamily="34" charset="0"/>
              </a:rPr>
              <a:t>https://github.com/GeneGueco/DS-Coursera-Capstone/blob/main/spacex_dash_app_gene.py</a:t>
            </a:r>
            <a:endParaRPr lang="en-US" dirty="0">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2" name="Picture 1">
            <a:extLst>
              <a:ext uri="{FF2B5EF4-FFF2-40B4-BE49-F238E27FC236}">
                <a16:creationId xmlns:a16="http://schemas.microsoft.com/office/drawing/2014/main" id="{B4601A46-82EA-4CD1-AF75-61A7FFF6C78F}"/>
              </a:ext>
            </a:extLst>
          </p:cNvPr>
          <p:cNvPicPr>
            <a:picLocks noChangeAspect="1"/>
          </p:cNvPicPr>
          <p:nvPr/>
        </p:nvPicPr>
        <p:blipFill>
          <a:blip r:embed="rId3"/>
          <a:stretch>
            <a:fillRect/>
          </a:stretch>
        </p:blipFill>
        <p:spPr>
          <a:xfrm>
            <a:off x="2805112" y="2772551"/>
            <a:ext cx="6581775" cy="3253022"/>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0812"/>
            <a:ext cx="9745663" cy="4960938"/>
          </a:xfrm>
          <a:prstGeom prst="rect">
            <a:avLst/>
          </a:prstGeom>
        </p:spPr>
        <p:txBody>
          <a:bodyPr>
            <a:normAutofit/>
          </a:bodyPr>
          <a:lstStyle/>
          <a:p>
            <a:r>
              <a:rPr lang="en-US" sz="2200" dirty="0">
                <a:solidFill>
                  <a:schemeClr val="bg1"/>
                </a:solidFill>
                <a:latin typeface="Calibri" panose="020F0502020204030204" pitchFamily="34" charset="0"/>
                <a:cs typeface="Calibri" panose="020F0502020204030204" pitchFamily="34" charset="0"/>
              </a:rPr>
              <a:t>Loaded the data using </a:t>
            </a:r>
            <a:r>
              <a:rPr lang="en-US" sz="2200" dirty="0" err="1">
                <a:solidFill>
                  <a:schemeClr val="bg1"/>
                </a:solidFill>
                <a:latin typeface="Calibri" panose="020F0502020204030204" pitchFamily="34" charset="0"/>
                <a:cs typeface="Calibri" panose="020F0502020204030204" pitchFamily="34" charset="0"/>
              </a:rPr>
              <a:t>numpy</a:t>
            </a:r>
            <a:r>
              <a:rPr lang="en-US" sz="2200" dirty="0">
                <a:solidFill>
                  <a:schemeClr val="bg1"/>
                </a:solidFill>
                <a:latin typeface="Calibri" panose="020F0502020204030204" pitchFamily="34" charset="0"/>
                <a:cs typeface="Calibri" panose="020F0502020204030204" pitchFamily="34" charset="0"/>
              </a:rPr>
              <a:t> and pandas, transformed the data, split our data into training and testing.</a:t>
            </a:r>
            <a:endParaRPr lang="en-PH" sz="2200" dirty="0">
              <a:solidFill>
                <a:schemeClr val="bg1"/>
              </a:solidFill>
              <a:latin typeface="Calibri" panose="020F0502020204030204" pitchFamily="34" charset="0"/>
              <a:cs typeface="Calibri" panose="020F0502020204030204" pitchFamily="34" charset="0"/>
            </a:endParaRPr>
          </a:p>
          <a:p>
            <a:r>
              <a:rPr lang="en-US" sz="2200" dirty="0">
                <a:solidFill>
                  <a:schemeClr val="bg1"/>
                </a:solidFill>
                <a:latin typeface="Calibri" panose="020F0502020204030204" pitchFamily="34" charset="0"/>
                <a:cs typeface="Calibri" panose="020F0502020204030204" pitchFamily="34" charset="0"/>
              </a:rPr>
              <a:t>Built different machine learning models and tune different hyperparameters using </a:t>
            </a:r>
            <a:r>
              <a:rPr lang="en-US" sz="2200" dirty="0" err="1">
                <a:solidFill>
                  <a:schemeClr val="bg1"/>
                </a:solidFill>
                <a:latin typeface="Calibri" panose="020F0502020204030204" pitchFamily="34" charset="0"/>
                <a:cs typeface="Calibri" panose="020F0502020204030204" pitchFamily="34" charset="0"/>
              </a:rPr>
              <a:t>GridSearchCV</a:t>
            </a:r>
            <a:r>
              <a:rPr lang="en-US" sz="2200" dirty="0">
                <a:solidFill>
                  <a:schemeClr val="bg1"/>
                </a:solidFill>
                <a:latin typeface="Calibri" panose="020F0502020204030204" pitchFamily="34" charset="0"/>
                <a:cs typeface="Calibri" panose="020F0502020204030204" pitchFamily="34" charset="0"/>
              </a:rPr>
              <a:t>.</a:t>
            </a:r>
            <a:endParaRPr lang="en-PH" sz="2200" dirty="0">
              <a:solidFill>
                <a:schemeClr val="bg1"/>
              </a:solidFill>
              <a:latin typeface="Calibri" panose="020F0502020204030204" pitchFamily="34" charset="0"/>
              <a:cs typeface="Calibri" panose="020F0502020204030204" pitchFamily="34" charset="0"/>
            </a:endParaRPr>
          </a:p>
          <a:p>
            <a:r>
              <a:rPr lang="en-US" sz="2200" dirty="0">
                <a:solidFill>
                  <a:schemeClr val="bg1"/>
                </a:solidFill>
                <a:latin typeface="Calibri" panose="020F0502020204030204" pitchFamily="34" charset="0"/>
                <a:cs typeface="Calibri" panose="020F0502020204030204" pitchFamily="34" charset="0"/>
              </a:rPr>
              <a:t>Used accuracy as the metric for our model, improved the model using feature engineering and algorithm tuning.</a:t>
            </a:r>
            <a:endParaRPr lang="en-PH" sz="2200" dirty="0">
              <a:solidFill>
                <a:schemeClr val="bg1"/>
              </a:solidFill>
              <a:latin typeface="Calibri" panose="020F0502020204030204" pitchFamily="34" charset="0"/>
              <a:cs typeface="Calibri" panose="020F0502020204030204" pitchFamily="34" charset="0"/>
            </a:endParaRPr>
          </a:p>
          <a:p>
            <a:r>
              <a:rPr lang="en-US" sz="2200" dirty="0">
                <a:solidFill>
                  <a:schemeClr val="bg1"/>
                </a:solidFill>
                <a:latin typeface="Calibri" panose="020F0502020204030204" pitchFamily="34" charset="0"/>
                <a:cs typeface="Calibri" panose="020F0502020204030204" pitchFamily="34" charset="0"/>
              </a:rPr>
              <a:t>Found the best performing classification model.</a:t>
            </a:r>
          </a:p>
          <a:p>
            <a:r>
              <a:rPr lang="en-US" sz="2200" dirty="0">
                <a:solidFill>
                  <a:schemeClr val="bg1"/>
                </a:solidFill>
                <a:latin typeface="Calibri" panose="020F0502020204030204" pitchFamily="34" charset="0"/>
                <a:cs typeface="Calibri" panose="020F0502020204030204" pitchFamily="34" charset="0"/>
              </a:rPr>
              <a:t>Github URL:</a:t>
            </a:r>
          </a:p>
          <a:p>
            <a:pPr marL="457200" lvl="1" indent="0">
              <a:buNone/>
            </a:pPr>
            <a:r>
              <a:rPr lang="en-US" sz="1500" dirty="0">
                <a:solidFill>
                  <a:srgbClr val="1C7DDB"/>
                </a:solidFill>
                <a:latin typeface="Calibri" panose="020F0502020204030204" pitchFamily="34" charset="0"/>
                <a:cs typeface="Calibri" panose="020F0502020204030204" pitchFamily="34" charset="0"/>
              </a:rPr>
              <a:t>https://github.com/GeneGueco/DS-Coursera-Capstone/blob/main/Machine%20Learning%20Prediction.ipynb</a:t>
            </a:r>
          </a:p>
          <a:p>
            <a:endParaRPr lang="en-US" sz="2000"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Exploratory data analysis results</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Predictive analysis results</a:t>
            </a:r>
          </a:p>
          <a:p>
            <a:pPr lvl="1"/>
            <a:endParaRPr lang="en-US" sz="1800" dirty="0">
              <a:latin typeface="Calibri" panose="020F0502020204030204" pitchFamily="34" charset="0"/>
              <a:cs typeface="Calibri" panose="020F0502020204030204" pitchFamily="34" charset="0"/>
            </a:endParaRPr>
          </a:p>
          <a:p>
            <a:pPr marL="457200" lvl="1" indent="0">
              <a:buNone/>
            </a:pPr>
            <a:endParaRPr lang="en-US" sz="18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9305" y="1684338"/>
            <a:ext cx="10593387" cy="1114425"/>
          </a:xfrm>
          <a:prstGeom prst="rect">
            <a:avLst/>
          </a:prstGeom>
        </p:spPr>
        <p:txBody>
          <a:bodyPr>
            <a:normAutofit/>
          </a:bodyPr>
          <a:lstStyle/>
          <a:p>
            <a:r>
              <a:rPr lang="en-US" dirty="0">
                <a:solidFill>
                  <a:schemeClr val="bg1"/>
                </a:solidFill>
                <a:latin typeface="Calibri" panose="020F0502020204030204" pitchFamily="34" charset="0"/>
                <a:cs typeface="Calibri" panose="020F050202020403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3076" name="Picture 4">
            <a:extLst>
              <a:ext uri="{FF2B5EF4-FFF2-40B4-BE49-F238E27FC236}">
                <a16:creationId xmlns:a16="http://schemas.microsoft.com/office/drawing/2014/main" id="{AC959D01-B018-41FA-B6EA-61CE5D17F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57" y="3086099"/>
            <a:ext cx="10286085" cy="2611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1591" y="1154388"/>
            <a:ext cx="10241290" cy="949325"/>
          </a:xfrm>
          <a:prstGeom prst="rect">
            <a:avLst/>
          </a:prstGeom>
        </p:spPr>
        <p:txBody>
          <a:bodyPr>
            <a:normAutofit/>
          </a:bodyPr>
          <a:lstStyle/>
          <a:p>
            <a:pPr>
              <a:lnSpc>
                <a:spcPct val="100000"/>
              </a:lnSpc>
              <a:spcBef>
                <a:spcPts val="1400"/>
              </a:spcBef>
            </a:pPr>
            <a:r>
              <a:rPr lang="en-US" dirty="0">
                <a:solidFill>
                  <a:schemeClr val="bg1"/>
                </a:solidFill>
                <a:latin typeface="Calibri" panose="020F0502020204030204" pitchFamily="34" charset="0"/>
                <a:cs typeface="Calibri" panose="020F0502020204030204" pitchFamily="34" charset="0"/>
              </a:rPr>
              <a:t>If you observe Payload Vs. Launch Site scatter point chart you will find for the VAFB-SLC launch site there are no rockets launched for heavy payload mass(greater than 10000)</a:t>
            </a:r>
            <a:endParaRPr lang="en-US" sz="2200" dirty="0">
              <a:solidFill>
                <a:schemeClr val="bg1"/>
              </a:solidFill>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4098" name="Picture 2">
            <a:extLst>
              <a:ext uri="{FF2B5EF4-FFF2-40B4-BE49-F238E27FC236}">
                <a16:creationId xmlns:a16="http://schemas.microsoft.com/office/drawing/2014/main" id="{F5F12CAD-2C9F-4F2A-8D45-3B4DF3453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740" y="2371725"/>
            <a:ext cx="9870141" cy="317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57000">
              <a:srgbClr val="D2E2E0"/>
            </a:gs>
            <a:gs pos="76000">
              <a:srgbClr val="D2E2E0"/>
            </a:gs>
            <a:gs pos="100000">
              <a:srgbClr val="B6D0CD"/>
            </a:gs>
          </a:gsLst>
          <a:lin ang="5400000" scaled="1"/>
          <a:tileRect/>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158722" y="1669613"/>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Calibri" panose="020F0502020204030204" pitchFamily="34" charset="0"/>
                <a:cs typeface="Calibri" panose="020F0502020204030204" pitchFamily="34" charset="0"/>
              </a:rPr>
              <a:t>Executive Summary</a:t>
            </a:r>
          </a:p>
          <a:p>
            <a:pPr>
              <a:lnSpc>
                <a:spcPct val="100000"/>
              </a:lnSpc>
              <a:spcBef>
                <a:spcPts val="1400"/>
              </a:spcBef>
            </a:pPr>
            <a:r>
              <a:rPr lang="en-US" sz="2400" dirty="0">
                <a:solidFill>
                  <a:schemeClr val="accent3">
                    <a:lumMod val="25000"/>
                  </a:schemeClr>
                </a:solidFill>
                <a:latin typeface="Calibri" panose="020F0502020204030204" pitchFamily="34" charset="0"/>
                <a:cs typeface="Calibri" panose="020F0502020204030204" pitchFamily="34" charset="0"/>
              </a:rPr>
              <a:t>Introduction</a:t>
            </a:r>
          </a:p>
          <a:p>
            <a:pPr>
              <a:lnSpc>
                <a:spcPct val="100000"/>
              </a:lnSpc>
              <a:spcBef>
                <a:spcPts val="1400"/>
              </a:spcBef>
            </a:pPr>
            <a:r>
              <a:rPr lang="en-US" sz="2400" dirty="0">
                <a:solidFill>
                  <a:schemeClr val="accent3">
                    <a:lumMod val="25000"/>
                  </a:schemeClr>
                </a:solidFill>
                <a:latin typeface="Calibri" panose="020F0502020204030204" pitchFamily="34" charset="0"/>
                <a:cs typeface="Calibri" panose="020F0502020204030204" pitchFamily="34" charset="0"/>
              </a:rPr>
              <a:t>Methodology</a:t>
            </a:r>
          </a:p>
          <a:p>
            <a:pPr>
              <a:lnSpc>
                <a:spcPct val="100000"/>
              </a:lnSpc>
              <a:spcBef>
                <a:spcPts val="1400"/>
              </a:spcBef>
            </a:pPr>
            <a:r>
              <a:rPr lang="en-US" sz="2400" dirty="0">
                <a:solidFill>
                  <a:schemeClr val="accent3">
                    <a:lumMod val="25000"/>
                  </a:schemeClr>
                </a:solidFill>
                <a:latin typeface="Calibri" panose="020F0502020204030204" pitchFamily="34" charset="0"/>
                <a:cs typeface="Calibri" panose="020F0502020204030204" pitchFamily="34" charset="0"/>
              </a:rPr>
              <a:t>Results</a:t>
            </a:r>
          </a:p>
          <a:p>
            <a:pPr>
              <a:lnSpc>
                <a:spcPct val="100000"/>
              </a:lnSpc>
              <a:spcBef>
                <a:spcPts val="1400"/>
              </a:spcBef>
            </a:pPr>
            <a:r>
              <a:rPr lang="en-US" sz="2400" dirty="0">
                <a:solidFill>
                  <a:schemeClr val="accent3">
                    <a:lumMod val="25000"/>
                  </a:schemeClr>
                </a:solidFill>
                <a:latin typeface="Calibri" panose="020F0502020204030204" pitchFamily="34" charset="0"/>
                <a:cs typeface="Calibri" panose="020F0502020204030204" pitchFamily="34" charset="0"/>
              </a:rPr>
              <a:t>Conclusion</a:t>
            </a:r>
          </a:p>
          <a:p>
            <a:pPr>
              <a:lnSpc>
                <a:spcPct val="100000"/>
              </a:lnSpc>
              <a:spcBef>
                <a:spcPts val="1400"/>
              </a:spcBef>
            </a:pPr>
            <a:r>
              <a:rPr lang="en-US" sz="2400" dirty="0">
                <a:solidFill>
                  <a:schemeClr val="accent3">
                    <a:lumMod val="25000"/>
                  </a:schemeClr>
                </a:solidFill>
                <a:latin typeface="Calibri" panose="020F0502020204030204" pitchFamily="34" charset="0"/>
                <a:cs typeface="Calibri" panose="020F0502020204030204" pitchFamily="34"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087699"/>
            <a:ext cx="11079162" cy="755650"/>
          </a:xfrm>
          <a:prstGeom prst="rect">
            <a:avLst/>
          </a:prstGeom>
        </p:spPr>
        <p:txBody>
          <a:bodyPr>
            <a:normAutofit/>
          </a:bodyPr>
          <a:lstStyle/>
          <a:p>
            <a:r>
              <a:rPr lang="en-US" sz="2200" dirty="0">
                <a:solidFill>
                  <a:schemeClr val="bg1"/>
                </a:solidFill>
                <a:latin typeface="Calibri" panose="020F0502020204030204" pitchFamily="34" charset="0"/>
                <a:cs typeface="Calibri" panose="020F0502020204030204" pitchFamily="34" charset="0"/>
              </a:rPr>
              <a:t>From the plot, we can see that ES-L1, GEO, HEO, SSO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5122" name="Picture 2">
            <a:extLst>
              <a:ext uri="{FF2B5EF4-FFF2-40B4-BE49-F238E27FC236}">
                <a16:creationId xmlns:a16="http://schemas.microsoft.com/office/drawing/2014/main" id="{22F60A28-FE54-4FE0-8DC4-29ACE617B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0479" y="1904999"/>
            <a:ext cx="5891042" cy="4522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863705"/>
            <a:ext cx="10515600" cy="1844675"/>
          </a:xfrm>
          <a:prstGeom prst="rect">
            <a:avLst/>
          </a:prstGeom>
        </p:spPr>
        <p:txBody>
          <a:bodyPr>
            <a:normAutofit/>
          </a:bodyPr>
          <a:lstStyle/>
          <a:p>
            <a:pPr>
              <a:lnSpc>
                <a:spcPct val="100000"/>
              </a:lnSpc>
              <a:spcBef>
                <a:spcPts val="1400"/>
              </a:spcBef>
            </a:pPr>
            <a:r>
              <a:rPr lang="en-US" sz="2200" dirty="0">
                <a:solidFill>
                  <a:schemeClr val="bg1"/>
                </a:solidFill>
                <a:latin typeface="Calibri" panose="020F0502020204030204" pitchFamily="34" charset="0"/>
                <a:cs typeface="Calibri" panose="020F0502020204030204" pitchFamily="34" charset="0"/>
              </a:rPr>
              <a:t>You should see that 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146" name="Picture 2">
            <a:extLst>
              <a:ext uri="{FF2B5EF4-FFF2-40B4-BE49-F238E27FC236}">
                <a16:creationId xmlns:a16="http://schemas.microsoft.com/office/drawing/2014/main" id="{9A4F2A97-FC9A-4A99-BC5B-04187EF51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425" y="2708380"/>
            <a:ext cx="9658103" cy="3106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47230" y="1419225"/>
            <a:ext cx="10738381" cy="800100"/>
          </a:xfrm>
          <a:prstGeom prst="rect">
            <a:avLst/>
          </a:prstGeom>
        </p:spPr>
        <p:txBody>
          <a:bodyPr>
            <a:normAutofit/>
          </a:bodyPr>
          <a:lstStyle/>
          <a:p>
            <a:pPr>
              <a:lnSpc>
                <a:spcPct val="100000"/>
              </a:lnSpc>
              <a:spcBef>
                <a:spcPts val="1400"/>
              </a:spcBef>
            </a:pPr>
            <a:r>
              <a:rPr lang="en-US" dirty="0">
                <a:solidFill>
                  <a:schemeClr val="bg1"/>
                </a:solidFill>
                <a:latin typeface="Calibri" panose="020F0502020204030204" pitchFamily="34" charset="0"/>
                <a:cs typeface="Calibri" panose="020F0502020204030204" pitchFamily="34" charset="0"/>
              </a:rPr>
              <a:t>With heavy payloads the successful landing or positive landing rate are more for Polar, LEO and ISSs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170" name="Picture 2">
            <a:extLst>
              <a:ext uri="{FF2B5EF4-FFF2-40B4-BE49-F238E27FC236}">
                <a16:creationId xmlns:a16="http://schemas.microsoft.com/office/drawing/2014/main" id="{9DA2E17C-4C02-4D0E-A2EF-619AFB16C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707" y="2411865"/>
            <a:ext cx="10148586" cy="3263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1424" y="1238250"/>
            <a:ext cx="10515599" cy="127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From the plot, we can see that the success rate since 2013 kept on increasing until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194" name="Picture 2">
            <a:extLst>
              <a:ext uri="{FF2B5EF4-FFF2-40B4-BE49-F238E27FC236}">
                <a16:creationId xmlns:a16="http://schemas.microsoft.com/office/drawing/2014/main" id="{60EE65B3-849D-4932-B050-557C33F92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180" y="1896693"/>
            <a:ext cx="7859640" cy="4294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179512"/>
            <a:ext cx="5162241" cy="47339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Unique launch site names:</a:t>
            </a:r>
          </a:p>
          <a:p>
            <a:pPr lvl="1">
              <a:spcBef>
                <a:spcPts val="1400"/>
              </a:spcBef>
            </a:pPr>
            <a:r>
              <a:rPr lang="en-US" sz="2000" dirty="0">
                <a:solidFill>
                  <a:schemeClr val="accent3">
                    <a:lumMod val="25000"/>
                  </a:schemeClr>
                </a:solidFill>
                <a:latin typeface="Calibri" panose="020F0502020204030204" pitchFamily="34" charset="0"/>
                <a:cs typeface="Calibri" panose="020F0502020204030204" pitchFamily="34" charset="0"/>
              </a:rPr>
              <a:t>CCAFS LC-40</a:t>
            </a:r>
          </a:p>
          <a:p>
            <a:pPr lvl="1">
              <a:spcBef>
                <a:spcPts val="1400"/>
              </a:spcBef>
            </a:pPr>
            <a:r>
              <a:rPr lang="en-US" sz="2000" dirty="0">
                <a:solidFill>
                  <a:schemeClr val="accent3">
                    <a:lumMod val="25000"/>
                  </a:schemeClr>
                </a:solidFill>
                <a:latin typeface="Calibri" panose="020F0502020204030204" pitchFamily="34" charset="0"/>
                <a:cs typeface="Calibri" panose="020F0502020204030204" pitchFamily="34" charset="0"/>
              </a:rPr>
              <a:t>VAFB SLC-4E</a:t>
            </a:r>
          </a:p>
          <a:p>
            <a:pPr lvl="1">
              <a:spcBef>
                <a:spcPts val="1400"/>
              </a:spcBef>
            </a:pPr>
            <a:r>
              <a:rPr lang="en-US" sz="2000" dirty="0">
                <a:solidFill>
                  <a:schemeClr val="accent3">
                    <a:lumMod val="25000"/>
                  </a:schemeClr>
                </a:solidFill>
                <a:latin typeface="Calibri" panose="020F0502020204030204" pitchFamily="34" charset="0"/>
                <a:cs typeface="Calibri" panose="020F0502020204030204" pitchFamily="34" charset="0"/>
              </a:rPr>
              <a:t>KSC LC-39A</a:t>
            </a:r>
          </a:p>
          <a:p>
            <a:pPr lvl="1">
              <a:spcBef>
                <a:spcPts val="1400"/>
              </a:spcBef>
            </a:pPr>
            <a:r>
              <a:rPr lang="en-US" sz="2000" dirty="0">
                <a:solidFill>
                  <a:schemeClr val="accent3">
                    <a:lumMod val="25000"/>
                  </a:schemeClr>
                </a:solidFill>
                <a:latin typeface="Calibri" panose="020F0502020204030204" pitchFamily="34" charset="0"/>
                <a:cs typeface="Calibri" panose="020F0502020204030204" pitchFamily="34" charset="0"/>
              </a:rPr>
              <a:t>CCAFS SLC-40</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Using </a:t>
            </a:r>
            <a:r>
              <a:rPr lang="en-US" sz="2200" b="1" dirty="0">
                <a:solidFill>
                  <a:schemeClr val="accent3">
                    <a:lumMod val="25000"/>
                  </a:schemeClr>
                </a:solidFill>
                <a:latin typeface="Calibri" panose="020F0502020204030204" pitchFamily="34" charset="0"/>
                <a:cs typeface="Calibri" panose="020F0502020204030204" pitchFamily="34" charset="0"/>
              </a:rPr>
              <a:t>Distinct</a:t>
            </a:r>
            <a:r>
              <a:rPr lang="en-US" sz="2200" dirty="0">
                <a:solidFill>
                  <a:schemeClr val="accent3">
                    <a:lumMod val="25000"/>
                  </a:schemeClr>
                </a:solidFill>
                <a:latin typeface="Calibri" panose="020F0502020204030204" pitchFamily="34" charset="0"/>
                <a:cs typeface="Calibri" panose="020F0502020204030204" pitchFamily="34" charset="0"/>
              </a:rPr>
              <a:t>, we can show unique names on the LAUNCH_SITE column.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76F60C43-AB3F-461B-9936-2A4981962360}"/>
              </a:ext>
            </a:extLst>
          </p:cNvPr>
          <p:cNvPicPr>
            <a:picLocks noChangeAspect="1"/>
          </p:cNvPicPr>
          <p:nvPr/>
        </p:nvPicPr>
        <p:blipFill>
          <a:blip r:embed="rId2"/>
          <a:stretch>
            <a:fillRect/>
          </a:stretch>
        </p:blipFill>
        <p:spPr>
          <a:xfrm>
            <a:off x="6027811" y="1960562"/>
            <a:ext cx="5162240" cy="31718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4362" y="1238250"/>
            <a:ext cx="10963275" cy="18240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Using the </a:t>
            </a:r>
            <a:r>
              <a:rPr lang="en-US" sz="2200" b="1" dirty="0">
                <a:solidFill>
                  <a:schemeClr val="accent3">
                    <a:lumMod val="25000"/>
                  </a:schemeClr>
                </a:solidFill>
                <a:latin typeface="Calibri" panose="020F0502020204030204" pitchFamily="34" charset="0"/>
                <a:cs typeface="Calibri" panose="020F0502020204030204" pitchFamily="34" charset="0"/>
              </a:rPr>
              <a:t>Like</a:t>
            </a:r>
            <a:r>
              <a:rPr lang="en-US" sz="2200" dirty="0">
                <a:solidFill>
                  <a:schemeClr val="accent3">
                    <a:lumMod val="25000"/>
                  </a:schemeClr>
                </a:solidFill>
                <a:latin typeface="Calibri" panose="020F0502020204030204" pitchFamily="34" charset="0"/>
                <a:cs typeface="Calibri" panose="020F0502020204030204" pitchFamily="34" charset="0"/>
              </a:rPr>
              <a:t> operator in the where clause, we can eliminate entries that are not starting with CCA.</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Also used </a:t>
            </a:r>
            <a:r>
              <a:rPr lang="en-US" sz="2200" b="1" dirty="0">
                <a:solidFill>
                  <a:schemeClr val="accent3">
                    <a:lumMod val="25000"/>
                  </a:schemeClr>
                </a:solidFill>
                <a:latin typeface="Calibri" panose="020F0502020204030204" pitchFamily="34" charset="0"/>
                <a:cs typeface="Calibri" panose="020F0502020204030204" pitchFamily="34" charset="0"/>
              </a:rPr>
              <a:t>Limit</a:t>
            </a:r>
            <a:r>
              <a:rPr lang="en-US" sz="2200" dirty="0">
                <a:solidFill>
                  <a:schemeClr val="accent3">
                    <a:lumMod val="25000"/>
                  </a:schemeClr>
                </a:solidFill>
                <a:latin typeface="Calibri" panose="020F0502020204030204" pitchFamily="34" charset="0"/>
                <a:cs typeface="Calibri" panose="020F0502020204030204" pitchFamily="34" charset="0"/>
              </a:rPr>
              <a:t> clause to get desired query output</a:t>
            </a:r>
          </a:p>
          <a:p>
            <a:pPr lvl="1">
              <a:spcBef>
                <a:spcPts val="1400"/>
              </a:spcBef>
            </a:pPr>
            <a:r>
              <a:rPr lang="en-US" sz="2000" dirty="0">
                <a:solidFill>
                  <a:schemeClr val="accent3">
                    <a:lumMod val="25000"/>
                  </a:schemeClr>
                </a:solidFill>
                <a:latin typeface="Calibri" panose="020F0502020204030204" pitchFamily="34" charset="0"/>
                <a:cs typeface="Calibri" panose="020F0502020204030204" pitchFamily="34" charset="0"/>
              </a:rPr>
              <a:t>e.g. </a:t>
            </a:r>
            <a:r>
              <a:rPr lang="en-US" i="1" dirty="0">
                <a:solidFill>
                  <a:schemeClr val="accent3">
                    <a:lumMod val="25000"/>
                  </a:schemeClr>
                </a:solidFill>
                <a:latin typeface="Calibri Light" panose="020F0302020204030204" pitchFamily="34" charset="0"/>
                <a:cs typeface="Calibri Light" panose="020F0302020204030204" pitchFamily="34" charset="0"/>
              </a:rPr>
              <a:t>LAUNCH_SITE LIKE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8E7CFE0E-834A-4DD2-AE1C-0B96DCC550FF}"/>
              </a:ext>
            </a:extLst>
          </p:cNvPr>
          <p:cNvPicPr>
            <a:picLocks noChangeAspect="1"/>
          </p:cNvPicPr>
          <p:nvPr/>
        </p:nvPicPr>
        <p:blipFill>
          <a:blip r:embed="rId2"/>
          <a:stretch>
            <a:fillRect/>
          </a:stretch>
        </p:blipFill>
        <p:spPr>
          <a:xfrm>
            <a:off x="2014536" y="3062288"/>
            <a:ext cx="8162925" cy="325706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01999"/>
            <a:ext cx="10096500" cy="1238249"/>
          </a:xfrm>
          <a:prstGeom prst="rect">
            <a:avLst/>
          </a:prstGeom>
        </p:spPr>
        <p:txBody>
          <a:bodyPr>
            <a:normAutofit/>
          </a:bodyPr>
          <a:lstStyle/>
          <a:p>
            <a:r>
              <a:rPr lang="en-US" sz="2200" dirty="0">
                <a:solidFill>
                  <a:schemeClr val="bg1"/>
                </a:solidFill>
                <a:latin typeface="Calibri" panose="020F0502020204030204" pitchFamily="34" charset="0"/>
                <a:cs typeface="Calibri" panose="020F0502020204030204" pitchFamily="34" charset="0"/>
              </a:rPr>
              <a:t>Using </a:t>
            </a:r>
            <a:r>
              <a:rPr lang="en-US" sz="2200" b="1" dirty="0">
                <a:solidFill>
                  <a:schemeClr val="bg1"/>
                </a:solidFill>
                <a:latin typeface="Calibri" panose="020F0502020204030204" pitchFamily="34" charset="0"/>
                <a:cs typeface="Calibri" panose="020F0502020204030204" pitchFamily="34" charset="0"/>
              </a:rPr>
              <a:t>SUM </a:t>
            </a:r>
            <a:r>
              <a:rPr lang="en-US" sz="2200" dirty="0">
                <a:solidFill>
                  <a:schemeClr val="bg1"/>
                </a:solidFill>
                <a:latin typeface="Calibri" panose="020F0502020204030204" pitchFamily="34" charset="0"/>
                <a:cs typeface="Calibri" panose="020F0502020204030204" pitchFamily="34" charset="0"/>
              </a:rPr>
              <a:t>function, calculate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BE8BCBBA-EF23-43F2-9012-30DD3EBACCB0}"/>
              </a:ext>
            </a:extLst>
          </p:cNvPr>
          <p:cNvPicPr>
            <a:picLocks noChangeAspect="1"/>
          </p:cNvPicPr>
          <p:nvPr/>
        </p:nvPicPr>
        <p:blipFill>
          <a:blip r:embed="rId2"/>
          <a:stretch>
            <a:fillRect/>
          </a:stretch>
        </p:blipFill>
        <p:spPr>
          <a:xfrm>
            <a:off x="1260548" y="2728912"/>
            <a:ext cx="9534525" cy="19145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70523"/>
            <a:ext cx="9497939" cy="10173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b="1" dirty="0">
                <a:solidFill>
                  <a:schemeClr val="accent3">
                    <a:lumMod val="25000"/>
                  </a:schemeClr>
                </a:solidFill>
                <a:latin typeface="Abadi" panose="020B0604020104020204" pitchFamily="34" charset="0"/>
              </a:rPr>
              <a:t>AVG</a:t>
            </a:r>
            <a:r>
              <a:rPr lang="en-US" sz="2200" dirty="0">
                <a:solidFill>
                  <a:schemeClr val="accent3">
                    <a:lumMod val="25000"/>
                  </a:schemeClr>
                </a:solidFill>
                <a:latin typeface="Abadi" panose="020B0604020104020204" pitchFamily="34" charset="0"/>
              </a:rPr>
              <a:t> function, calculate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A4DBE59-311C-4BFE-BE20-401EABDF9BC5}"/>
              </a:ext>
            </a:extLst>
          </p:cNvPr>
          <p:cNvPicPr>
            <a:picLocks noChangeAspect="1"/>
          </p:cNvPicPr>
          <p:nvPr/>
        </p:nvPicPr>
        <p:blipFill>
          <a:blip r:embed="rId2"/>
          <a:stretch>
            <a:fillRect/>
          </a:stretch>
        </p:blipFill>
        <p:spPr>
          <a:xfrm>
            <a:off x="1959122" y="2730187"/>
            <a:ext cx="8137378" cy="210062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73174"/>
            <a:ext cx="9745663" cy="17557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We can observe that the exact date for the first successful landing outcome on ground pad was achieved at the 22nd of December 2015.</a:t>
            </a:r>
          </a:p>
          <a:p>
            <a:pPr>
              <a:lnSpc>
                <a:spcPct val="100000"/>
              </a:lnSpc>
              <a:spcBef>
                <a:spcPts val="1400"/>
              </a:spcBef>
            </a:pPr>
            <a:r>
              <a:rPr lang="en-US" dirty="0">
                <a:solidFill>
                  <a:schemeClr val="accent3">
                    <a:lumMod val="25000"/>
                  </a:schemeClr>
                </a:solidFill>
                <a:latin typeface="Calibri" panose="020F0502020204030204" pitchFamily="34" charset="0"/>
                <a:cs typeface="Calibri" panose="020F0502020204030204" pitchFamily="34" charset="0"/>
              </a:rPr>
              <a:t>Using the </a:t>
            </a:r>
            <a:r>
              <a:rPr lang="en-US" b="1" dirty="0">
                <a:solidFill>
                  <a:schemeClr val="accent3">
                    <a:lumMod val="25000"/>
                  </a:schemeClr>
                </a:solidFill>
                <a:latin typeface="Calibri" panose="020F0502020204030204" pitchFamily="34" charset="0"/>
                <a:cs typeface="Calibri" panose="020F0502020204030204" pitchFamily="34" charset="0"/>
              </a:rPr>
              <a:t>MIN</a:t>
            </a:r>
            <a:r>
              <a:rPr lang="en-US" dirty="0">
                <a:solidFill>
                  <a:schemeClr val="accent3">
                    <a:lumMod val="25000"/>
                  </a:schemeClr>
                </a:solidFill>
                <a:latin typeface="Calibri" panose="020F0502020204030204" pitchFamily="34" charset="0"/>
                <a:cs typeface="Calibri" panose="020F0502020204030204" pitchFamily="34" charset="0"/>
              </a:rPr>
              <a:t> function, we are able to output the first date in the column.</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1AEF576C-69DD-47A8-AFFA-9AFE26DFDAF6}"/>
              </a:ext>
            </a:extLst>
          </p:cNvPr>
          <p:cNvPicPr>
            <a:picLocks noChangeAspect="1"/>
          </p:cNvPicPr>
          <p:nvPr/>
        </p:nvPicPr>
        <p:blipFill>
          <a:blip r:embed="rId2"/>
          <a:stretch>
            <a:fillRect/>
          </a:stretch>
        </p:blipFill>
        <p:spPr>
          <a:xfrm>
            <a:off x="1274909" y="2974262"/>
            <a:ext cx="8735866" cy="18524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0637"/>
            <a:ext cx="9601200" cy="1203325"/>
          </a:xfrm>
          <a:prstGeom prst="rect">
            <a:avLst/>
          </a:prstGeom>
        </p:spPr>
        <p:txBody>
          <a:bodyPr lIns="91440" tIns="45720" rIns="91440" bIns="45720" anchor="t">
            <a:normAutofit/>
          </a:bodyPr>
          <a:lstStyle/>
          <a:p>
            <a:pPr>
              <a:spcBef>
                <a:spcPts val="1400"/>
              </a:spcBef>
            </a:pPr>
            <a:r>
              <a:rPr lang="en-US" sz="2200" dirty="0">
                <a:solidFill>
                  <a:schemeClr val="bg1"/>
                </a:solidFill>
                <a:latin typeface="Calibri" panose="020F0502020204030204" pitchFamily="34" charset="0"/>
                <a:cs typeface="Calibri" panose="020F0502020204030204" pitchFamily="34" charset="0"/>
              </a:rPr>
              <a:t>Used the </a:t>
            </a:r>
            <a:r>
              <a:rPr lang="en-US" sz="2200" b="1" dirty="0">
                <a:solidFill>
                  <a:schemeClr val="bg1"/>
                </a:solidFill>
                <a:latin typeface="Calibri" panose="020F0502020204030204" pitchFamily="34" charset="0"/>
                <a:cs typeface="Calibri" panose="020F0502020204030204" pitchFamily="34" charset="0"/>
              </a:rPr>
              <a:t>WHERE</a:t>
            </a:r>
            <a:r>
              <a:rPr lang="en-US" sz="2200" dirty="0">
                <a:solidFill>
                  <a:schemeClr val="bg1"/>
                </a:solidFill>
                <a:latin typeface="Calibri" panose="020F0502020204030204" pitchFamily="34" charset="0"/>
                <a:cs typeface="Calibri" panose="020F0502020204030204" pitchFamily="34" charset="0"/>
              </a:rPr>
              <a:t> clause to filter the boosters which have successfully landed on drone ship and applied the </a:t>
            </a:r>
            <a:r>
              <a:rPr lang="en-US" sz="2200" b="1" dirty="0">
                <a:solidFill>
                  <a:schemeClr val="bg1"/>
                </a:solidFill>
                <a:latin typeface="Calibri" panose="020F0502020204030204" pitchFamily="34" charset="0"/>
                <a:cs typeface="Calibri" panose="020F0502020204030204" pitchFamily="34" charset="0"/>
              </a:rPr>
              <a:t>BETWEEN</a:t>
            </a:r>
            <a:r>
              <a:rPr lang="en-US" sz="2200" dirty="0">
                <a:solidFill>
                  <a:schemeClr val="bg1"/>
                </a:solidFill>
                <a:latin typeface="Calibri" panose="020F0502020204030204" pitchFamily="34" charset="0"/>
                <a:cs typeface="Calibri" panose="020F0502020204030204" pitchFamily="34" charset="0"/>
              </a:rPr>
              <a:t> and </a:t>
            </a:r>
            <a:r>
              <a:rPr lang="en-US" sz="2200" b="1" dirty="0">
                <a:solidFill>
                  <a:schemeClr val="bg1"/>
                </a:solidFill>
                <a:latin typeface="Calibri" panose="020F0502020204030204" pitchFamily="34" charset="0"/>
                <a:cs typeface="Calibri" panose="020F0502020204030204" pitchFamily="34" charset="0"/>
              </a:rPr>
              <a:t>AND</a:t>
            </a:r>
            <a:r>
              <a:rPr lang="en-US" sz="2200" dirty="0">
                <a:solidFill>
                  <a:schemeClr val="bg1"/>
                </a:solidFill>
                <a:latin typeface="Calibri" panose="020F0502020204030204" pitchFamily="34" charset="0"/>
                <a:cs typeface="Calibri" panose="020F0502020204030204" pitchFamily="34" charset="0"/>
              </a:rPr>
              <a:t> operator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E04A254B-1BFC-4FDC-975B-33BE1A34E7CF}"/>
              </a:ext>
            </a:extLst>
          </p:cNvPr>
          <p:cNvPicPr>
            <a:picLocks noChangeAspect="1"/>
          </p:cNvPicPr>
          <p:nvPr/>
        </p:nvPicPr>
        <p:blipFill>
          <a:blip r:embed="rId2"/>
          <a:stretch>
            <a:fillRect/>
          </a:stretch>
        </p:blipFill>
        <p:spPr>
          <a:xfrm>
            <a:off x="1206647" y="2936872"/>
            <a:ext cx="9642328" cy="269875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57000">
              <a:srgbClr val="D2E2E0"/>
            </a:gs>
            <a:gs pos="76000">
              <a:srgbClr val="D2E2E0"/>
            </a:gs>
            <a:gs pos="100000">
              <a:srgbClr val="B6D0CD"/>
            </a:gs>
          </a:gsLst>
          <a:lin ang="5400000" scaled="1"/>
          <a:tileRect/>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111303" y="1336265"/>
            <a:ext cx="4017889" cy="481472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Calibri" panose="020F0502020204030204" pitchFamily="34" charset="0"/>
                <a:cs typeface="Calibri" panose="020F0502020204030204" pitchFamily="34" charset="0"/>
              </a:rPr>
              <a:t>Summary of methodologies</a:t>
            </a:r>
          </a:p>
          <a:p>
            <a:pPr lvl="1">
              <a:lnSpc>
                <a:spcPct val="100000"/>
              </a:lnSpc>
              <a:spcBef>
                <a:spcPts val="1400"/>
              </a:spcBef>
            </a:pPr>
            <a:r>
              <a:rPr lang="en-US" sz="1800" dirty="0">
                <a:solidFill>
                  <a:schemeClr val="accent3">
                    <a:lumMod val="25000"/>
                  </a:schemeClr>
                </a:solidFill>
                <a:latin typeface="Calibri" panose="020F0502020204030204" pitchFamily="34" charset="0"/>
                <a:cs typeface="Calibri" panose="020F0502020204030204" pitchFamily="34" charset="0"/>
              </a:rPr>
              <a:t>Data Collection through API and Web Scraping</a:t>
            </a:r>
          </a:p>
          <a:p>
            <a:pPr lvl="1">
              <a:lnSpc>
                <a:spcPct val="100000"/>
              </a:lnSpc>
              <a:spcBef>
                <a:spcPts val="1400"/>
              </a:spcBef>
            </a:pPr>
            <a:r>
              <a:rPr lang="en-US" sz="1800" dirty="0">
                <a:solidFill>
                  <a:schemeClr val="accent3">
                    <a:lumMod val="25000"/>
                  </a:schemeClr>
                </a:solidFill>
                <a:latin typeface="Calibri" panose="020F0502020204030204" pitchFamily="34" charset="0"/>
                <a:cs typeface="Calibri" panose="020F0502020204030204" pitchFamily="34" charset="0"/>
              </a:rPr>
              <a:t>Data Wrangling</a:t>
            </a:r>
          </a:p>
          <a:p>
            <a:pPr lvl="1">
              <a:lnSpc>
                <a:spcPct val="100000"/>
              </a:lnSpc>
              <a:spcBef>
                <a:spcPts val="1400"/>
              </a:spcBef>
            </a:pPr>
            <a:r>
              <a:rPr lang="en-US" sz="1800" dirty="0">
                <a:solidFill>
                  <a:schemeClr val="accent3">
                    <a:lumMod val="25000"/>
                  </a:schemeClr>
                </a:solidFill>
                <a:latin typeface="Calibri" panose="020F0502020204030204" pitchFamily="34" charset="0"/>
                <a:cs typeface="Calibri" panose="020F0502020204030204" pitchFamily="34" charset="0"/>
              </a:rPr>
              <a:t>Exploratory Analysis with SQL and Data Visualization</a:t>
            </a:r>
          </a:p>
          <a:p>
            <a:pPr lvl="1">
              <a:lnSpc>
                <a:spcPct val="100000"/>
              </a:lnSpc>
              <a:spcBef>
                <a:spcPts val="1400"/>
              </a:spcBef>
            </a:pPr>
            <a:r>
              <a:rPr lang="en-US" sz="1800" dirty="0">
                <a:solidFill>
                  <a:schemeClr val="accent3">
                    <a:lumMod val="25000"/>
                  </a:schemeClr>
                </a:solidFill>
                <a:latin typeface="Calibri" panose="020F0502020204030204" pitchFamily="34" charset="0"/>
                <a:cs typeface="Calibri" panose="020F0502020204030204" pitchFamily="34" charset="0"/>
              </a:rPr>
              <a:t>Interactive Visual Analytics</a:t>
            </a:r>
          </a:p>
          <a:p>
            <a:pPr lvl="1">
              <a:lnSpc>
                <a:spcPct val="100000"/>
              </a:lnSpc>
              <a:spcBef>
                <a:spcPts val="1400"/>
              </a:spcBef>
            </a:pPr>
            <a:r>
              <a:rPr lang="en-US" sz="1800" dirty="0">
                <a:solidFill>
                  <a:schemeClr val="accent3">
                    <a:lumMod val="25000"/>
                  </a:schemeClr>
                </a:solidFill>
                <a:latin typeface="Calibri" panose="020F0502020204030204" pitchFamily="34" charset="0"/>
                <a:cs typeface="Calibri" panose="020F0502020204030204" pitchFamily="34" charset="0"/>
              </a:rPr>
              <a:t>Machine Learning</a:t>
            </a:r>
          </a:p>
          <a:p>
            <a:pPr>
              <a:lnSpc>
                <a:spcPct val="100000"/>
              </a:lnSpc>
              <a:spcBef>
                <a:spcPts val="1400"/>
              </a:spcBef>
            </a:pPr>
            <a:r>
              <a:rPr lang="en-US" sz="2400" dirty="0">
                <a:solidFill>
                  <a:schemeClr val="accent3">
                    <a:lumMod val="25000"/>
                  </a:schemeClr>
                </a:solidFill>
                <a:latin typeface="Calibri" panose="020F0502020204030204" pitchFamily="34" charset="0"/>
                <a:cs typeface="Calibri" panose="020F0502020204030204" pitchFamily="34" charset="0"/>
              </a:rPr>
              <a:t>Summary of all results</a:t>
            </a:r>
          </a:p>
          <a:p>
            <a:pPr lvl="1">
              <a:lnSpc>
                <a:spcPct val="100000"/>
              </a:lnSpc>
              <a:spcBef>
                <a:spcPts val="1400"/>
              </a:spcBef>
            </a:pPr>
            <a:r>
              <a:rPr lang="en-US" sz="1800" dirty="0">
                <a:solidFill>
                  <a:schemeClr val="accent3">
                    <a:lumMod val="25000"/>
                  </a:schemeClr>
                </a:solidFill>
                <a:latin typeface="Calibri" panose="020F0502020204030204" pitchFamily="34" charset="0"/>
                <a:cs typeface="Calibri" panose="020F0502020204030204" pitchFamily="34" charset="0"/>
              </a:rPr>
              <a:t>Exploratory results</a:t>
            </a:r>
          </a:p>
          <a:p>
            <a:pPr lvl="1">
              <a:lnSpc>
                <a:spcPct val="100000"/>
              </a:lnSpc>
              <a:spcBef>
                <a:spcPts val="1400"/>
              </a:spcBef>
            </a:pPr>
            <a:r>
              <a:rPr lang="en-US" sz="1800" dirty="0">
                <a:solidFill>
                  <a:schemeClr val="accent3">
                    <a:lumMod val="25000"/>
                  </a:schemeClr>
                </a:solidFill>
                <a:latin typeface="Calibri" panose="020F0502020204030204" pitchFamily="34" charset="0"/>
                <a:cs typeface="Calibri" panose="020F0502020204030204" pitchFamily="34" charset="0"/>
              </a:rPr>
              <a:t>Screenshots for Interactive Visual Analytics</a:t>
            </a:r>
          </a:p>
          <a:p>
            <a:pPr lvl="1">
              <a:lnSpc>
                <a:spcPct val="100000"/>
              </a:lnSpc>
              <a:spcBef>
                <a:spcPts val="1400"/>
              </a:spcBef>
            </a:pPr>
            <a:r>
              <a:rPr lang="en-US" sz="1800" dirty="0">
                <a:solidFill>
                  <a:schemeClr val="accent3">
                    <a:lumMod val="25000"/>
                  </a:schemeClr>
                </a:solidFill>
                <a:latin typeface="Calibri" panose="020F0502020204030204" pitchFamily="34" charset="0"/>
                <a:cs typeface="Calibri" panose="020F0502020204030204" pitchFamily="34" charset="0"/>
              </a:rPr>
              <a:t>Prediction results from Machine Learning</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087699"/>
            <a:ext cx="9745663" cy="978162"/>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Calibri" panose="020F0502020204030204" pitchFamily="34" charset="0"/>
                <a:cs typeface="Calibri" panose="020F0502020204030204" pitchFamily="34" charset="0"/>
              </a:rPr>
              <a:t>Using the </a:t>
            </a:r>
            <a:r>
              <a:rPr lang="en-US" b="1" dirty="0">
                <a:solidFill>
                  <a:schemeClr val="accent3">
                    <a:lumMod val="25000"/>
                  </a:schemeClr>
                </a:solidFill>
                <a:latin typeface="Calibri" panose="020F0502020204030204" pitchFamily="34" charset="0"/>
                <a:cs typeface="Calibri" panose="020F0502020204030204" pitchFamily="34" charset="0"/>
              </a:rPr>
              <a:t>Like</a:t>
            </a:r>
            <a:r>
              <a:rPr lang="en-US" dirty="0">
                <a:solidFill>
                  <a:schemeClr val="accent3">
                    <a:lumMod val="25000"/>
                  </a:schemeClr>
                </a:solidFill>
                <a:latin typeface="Calibri" panose="020F0502020204030204" pitchFamily="34" charset="0"/>
                <a:cs typeface="Calibri" panose="020F0502020204030204" pitchFamily="34" charset="0"/>
              </a:rPr>
              <a:t> operator and </a:t>
            </a:r>
            <a:r>
              <a:rPr lang="en-US" b="1" dirty="0">
                <a:solidFill>
                  <a:schemeClr val="accent3">
                    <a:lumMod val="25000"/>
                  </a:schemeClr>
                </a:solidFill>
                <a:latin typeface="Calibri" panose="020F0502020204030204" pitchFamily="34" charset="0"/>
                <a:cs typeface="Calibri" panose="020F0502020204030204" pitchFamily="34" charset="0"/>
              </a:rPr>
              <a:t>Or</a:t>
            </a:r>
            <a:r>
              <a:rPr lang="en-US" dirty="0">
                <a:solidFill>
                  <a:schemeClr val="accent3">
                    <a:lumMod val="25000"/>
                  </a:schemeClr>
                </a:solidFill>
                <a:latin typeface="Calibri" panose="020F0502020204030204" pitchFamily="34" charset="0"/>
                <a:cs typeface="Calibri" panose="020F0502020204030204" pitchFamily="34" charset="0"/>
              </a:rPr>
              <a:t> operator in the </a:t>
            </a:r>
            <a:r>
              <a:rPr lang="en-US" b="1" dirty="0">
                <a:solidFill>
                  <a:schemeClr val="accent3">
                    <a:lumMod val="25000"/>
                  </a:schemeClr>
                </a:solidFill>
                <a:latin typeface="Calibri" panose="020F0502020204030204" pitchFamily="34" charset="0"/>
                <a:cs typeface="Calibri" panose="020F0502020204030204" pitchFamily="34" charset="0"/>
              </a:rPr>
              <a:t>Where</a:t>
            </a:r>
            <a:r>
              <a:rPr lang="en-US" dirty="0">
                <a:solidFill>
                  <a:schemeClr val="accent3">
                    <a:lumMod val="25000"/>
                  </a:schemeClr>
                </a:solidFill>
                <a:latin typeface="Calibri" panose="020F0502020204030204" pitchFamily="34" charset="0"/>
                <a:cs typeface="Calibri" panose="020F0502020204030204" pitchFamily="34" charset="0"/>
              </a:rPr>
              <a:t> clause to filter out the results while using the </a:t>
            </a:r>
            <a:r>
              <a:rPr lang="en-US" b="1" dirty="0">
                <a:solidFill>
                  <a:schemeClr val="accent3">
                    <a:lumMod val="25000"/>
                  </a:schemeClr>
                </a:solidFill>
                <a:latin typeface="Calibri" panose="020F0502020204030204" pitchFamily="34" charset="0"/>
                <a:cs typeface="Calibri" panose="020F0502020204030204" pitchFamily="34" charset="0"/>
              </a:rPr>
              <a:t>Count</a:t>
            </a:r>
            <a:r>
              <a:rPr lang="en-US" dirty="0">
                <a:solidFill>
                  <a:schemeClr val="accent3">
                    <a:lumMod val="25000"/>
                  </a:schemeClr>
                </a:solidFill>
                <a:latin typeface="Calibri" panose="020F0502020204030204" pitchFamily="34" charset="0"/>
                <a:cs typeface="Calibri" panose="020F0502020204030204" pitchFamily="34" charset="0"/>
              </a:rPr>
              <a:t> function to get the total of mission outcomes based on criteria.</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511BDB92-6CB7-43BB-A743-6A52C87542ED}"/>
              </a:ext>
            </a:extLst>
          </p:cNvPr>
          <p:cNvPicPr>
            <a:picLocks noChangeAspect="1"/>
          </p:cNvPicPr>
          <p:nvPr/>
        </p:nvPicPr>
        <p:blipFill>
          <a:blip r:embed="rId3"/>
          <a:stretch>
            <a:fillRect/>
          </a:stretch>
        </p:blipFill>
        <p:spPr>
          <a:xfrm>
            <a:off x="1372839" y="1955920"/>
            <a:ext cx="8552211" cy="1736443"/>
          </a:xfrm>
          <a:prstGeom prst="rect">
            <a:avLst/>
          </a:prstGeom>
        </p:spPr>
      </p:pic>
      <p:sp>
        <p:nvSpPr>
          <p:cNvPr id="6" name="Content Placeholder 4">
            <a:extLst>
              <a:ext uri="{FF2B5EF4-FFF2-40B4-BE49-F238E27FC236}">
                <a16:creationId xmlns:a16="http://schemas.microsoft.com/office/drawing/2014/main" id="{2A7AD5CC-505F-4F2E-ACF2-6DC575BB61D1}"/>
              </a:ext>
            </a:extLst>
          </p:cNvPr>
          <p:cNvSpPr txBox="1">
            <a:spLocks/>
          </p:cNvSpPr>
          <p:nvPr/>
        </p:nvSpPr>
        <p:spPr>
          <a:xfrm>
            <a:off x="770011" y="3521935"/>
            <a:ext cx="9955139" cy="97816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spcBef>
                <a:spcPts val="1400"/>
              </a:spcBef>
            </a:pPr>
            <a:r>
              <a:rPr lang="en-US" dirty="0">
                <a:solidFill>
                  <a:schemeClr val="accent3">
                    <a:lumMod val="25000"/>
                  </a:schemeClr>
                </a:solidFill>
                <a:latin typeface="Calibri" panose="020F0502020204030204" pitchFamily="34" charset="0"/>
                <a:cs typeface="Calibri" panose="020F0502020204030204" pitchFamily="34" charset="0"/>
              </a:rPr>
              <a:t>We can also adjust the query to show each type of mission outcome and their count result</a:t>
            </a:r>
          </a:p>
        </p:txBody>
      </p:sp>
      <p:pic>
        <p:nvPicPr>
          <p:cNvPr id="8" name="Picture 7">
            <a:extLst>
              <a:ext uri="{FF2B5EF4-FFF2-40B4-BE49-F238E27FC236}">
                <a16:creationId xmlns:a16="http://schemas.microsoft.com/office/drawing/2014/main" id="{E48B755E-D268-4937-B31D-C96EF03F9B1D}"/>
              </a:ext>
            </a:extLst>
          </p:cNvPr>
          <p:cNvPicPr>
            <a:picLocks noChangeAspect="1"/>
          </p:cNvPicPr>
          <p:nvPr/>
        </p:nvPicPr>
        <p:blipFill>
          <a:blip r:embed="rId4"/>
          <a:stretch>
            <a:fillRect/>
          </a:stretch>
        </p:blipFill>
        <p:spPr>
          <a:xfrm>
            <a:off x="1372839" y="4355467"/>
            <a:ext cx="8552211" cy="177113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49624"/>
            <a:ext cx="9745663" cy="669926"/>
          </a:xfrm>
          <a:prstGeom prst="rect">
            <a:avLst/>
          </a:prstGeom>
        </p:spPr>
        <p:txBody>
          <a:bodyPr>
            <a:normAutofit lnSpcReduction="10000"/>
          </a:bodyPr>
          <a:lstStyle/>
          <a:p>
            <a:pPr>
              <a:spcBef>
                <a:spcPts val="1400"/>
              </a:spcBef>
            </a:pPr>
            <a:r>
              <a:rPr lang="en-US" dirty="0">
                <a:solidFill>
                  <a:schemeClr val="bg1"/>
                </a:solidFill>
                <a:latin typeface="Calibri" panose="020F0502020204030204" pitchFamily="34" charset="0"/>
                <a:cs typeface="Calibri" panose="020F0502020204030204" pitchFamily="34" charset="0"/>
              </a:rPr>
              <a:t>We determined the booster that have carried the maximum payload using a subquery in the </a:t>
            </a:r>
            <a:r>
              <a:rPr lang="en-US" b="1" dirty="0">
                <a:solidFill>
                  <a:schemeClr val="bg1"/>
                </a:solidFill>
                <a:latin typeface="Calibri" panose="020F0502020204030204" pitchFamily="34" charset="0"/>
                <a:cs typeface="Calibri" panose="020F0502020204030204" pitchFamily="34" charset="0"/>
              </a:rPr>
              <a:t>WHERE</a:t>
            </a:r>
            <a:r>
              <a:rPr lang="en-US" dirty="0">
                <a:solidFill>
                  <a:schemeClr val="bg1"/>
                </a:solidFill>
                <a:latin typeface="Calibri" panose="020F0502020204030204" pitchFamily="34" charset="0"/>
                <a:cs typeface="Calibri" panose="020F0502020204030204" pitchFamily="34" charset="0"/>
              </a:rPr>
              <a:t> clause and the </a:t>
            </a:r>
            <a:r>
              <a:rPr lang="en-US" b="1" dirty="0">
                <a:solidFill>
                  <a:schemeClr val="bg1"/>
                </a:solidFill>
                <a:latin typeface="Calibri" panose="020F0502020204030204" pitchFamily="34" charset="0"/>
                <a:cs typeface="Calibri" panose="020F0502020204030204" pitchFamily="34" charset="0"/>
              </a:rPr>
              <a:t>MAX </a:t>
            </a:r>
            <a:r>
              <a:rPr lang="en-US" dirty="0">
                <a:solidFill>
                  <a:schemeClr val="bg1"/>
                </a:solidFill>
                <a:latin typeface="Calibri" panose="020F0502020204030204" pitchFamily="34" charset="0"/>
                <a:cs typeface="Calibri" panose="020F050202020403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AB8CB924-9B49-40F6-BFB0-76CF2D0F5CD6}"/>
              </a:ext>
            </a:extLst>
          </p:cNvPr>
          <p:cNvPicPr>
            <a:picLocks noChangeAspect="1"/>
          </p:cNvPicPr>
          <p:nvPr/>
        </p:nvPicPr>
        <p:blipFill>
          <a:blip r:embed="rId2"/>
          <a:stretch>
            <a:fillRect/>
          </a:stretch>
        </p:blipFill>
        <p:spPr>
          <a:xfrm>
            <a:off x="2191617" y="1948163"/>
            <a:ext cx="7672387" cy="437118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49425"/>
            <a:ext cx="9745663" cy="1822450"/>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By using </a:t>
            </a:r>
            <a:r>
              <a:rPr lang="en-US" b="1" dirty="0">
                <a:solidFill>
                  <a:schemeClr val="accent3">
                    <a:lumMod val="25000"/>
                  </a:schemeClr>
                </a:solidFill>
                <a:latin typeface="Abadi"/>
              </a:rPr>
              <a:t>SUBSTR</a:t>
            </a:r>
            <a:r>
              <a:rPr lang="en-US" dirty="0">
                <a:solidFill>
                  <a:schemeClr val="accent3">
                    <a:lumMod val="25000"/>
                  </a:schemeClr>
                </a:solidFill>
                <a:latin typeface="Abadi"/>
              </a:rPr>
              <a:t> function, we acquired the year and month from the </a:t>
            </a:r>
            <a:r>
              <a:rPr lang="en-US" b="1" dirty="0">
                <a:solidFill>
                  <a:schemeClr val="accent3">
                    <a:lumMod val="25000"/>
                  </a:schemeClr>
                </a:solidFill>
                <a:latin typeface="Abadi"/>
              </a:rPr>
              <a:t>DATE</a:t>
            </a:r>
            <a:r>
              <a:rPr lang="en-US" dirty="0">
                <a:solidFill>
                  <a:schemeClr val="accent3">
                    <a:lumMod val="25000"/>
                  </a:schemeClr>
                </a:solidFill>
                <a:latin typeface="Abadi"/>
              </a:rPr>
              <a:t> column.</a:t>
            </a:r>
          </a:p>
          <a:p>
            <a:pPr>
              <a:lnSpc>
                <a:spcPct val="100000"/>
              </a:lnSpc>
              <a:spcBef>
                <a:spcPts val="1400"/>
              </a:spcBef>
            </a:pPr>
            <a:r>
              <a:rPr lang="en-US" dirty="0">
                <a:solidFill>
                  <a:schemeClr val="accent3">
                    <a:lumMod val="25000"/>
                  </a:schemeClr>
                </a:solidFill>
                <a:latin typeface="Abadi"/>
              </a:rPr>
              <a:t>Also filtered the Landing_Outcome by ‘Failure (drone ship)’ and used the </a:t>
            </a:r>
            <a:r>
              <a:rPr lang="en-US" b="1" dirty="0">
                <a:solidFill>
                  <a:schemeClr val="accent3">
                    <a:lumMod val="25000"/>
                  </a:schemeClr>
                </a:solidFill>
                <a:latin typeface="Abadi"/>
              </a:rPr>
              <a:t>Like</a:t>
            </a:r>
            <a:r>
              <a:rPr lang="en-US" dirty="0">
                <a:solidFill>
                  <a:schemeClr val="accent3">
                    <a:lumMod val="25000"/>
                  </a:schemeClr>
                </a:solidFill>
                <a:latin typeface="Abadi"/>
              </a:rPr>
              <a:t> operator for the desired year.</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15CAFD3A-757B-4873-9388-CA9779546940}"/>
              </a:ext>
            </a:extLst>
          </p:cNvPr>
          <p:cNvPicPr>
            <a:picLocks noChangeAspect="1"/>
          </p:cNvPicPr>
          <p:nvPr/>
        </p:nvPicPr>
        <p:blipFill>
          <a:blip r:embed="rId2"/>
          <a:stretch>
            <a:fillRect/>
          </a:stretch>
        </p:blipFill>
        <p:spPr>
          <a:xfrm>
            <a:off x="1152599" y="3429000"/>
            <a:ext cx="9210601" cy="129431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4912"/>
            <a:ext cx="10012289" cy="1731701"/>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Used </a:t>
            </a:r>
            <a:r>
              <a:rPr lang="en-US" sz="2200" b="1" dirty="0">
                <a:solidFill>
                  <a:schemeClr val="accent3">
                    <a:lumMod val="25000"/>
                  </a:schemeClr>
                </a:solidFill>
                <a:latin typeface="Calibri" panose="020F0502020204030204" pitchFamily="34" charset="0"/>
                <a:cs typeface="Calibri" panose="020F0502020204030204" pitchFamily="34" charset="0"/>
              </a:rPr>
              <a:t>Count</a:t>
            </a:r>
            <a:r>
              <a:rPr lang="en-US" sz="2200" dirty="0">
                <a:solidFill>
                  <a:schemeClr val="accent3">
                    <a:lumMod val="25000"/>
                  </a:schemeClr>
                </a:solidFill>
                <a:latin typeface="Calibri" panose="020F0502020204030204" pitchFamily="34" charset="0"/>
                <a:cs typeface="Calibri" panose="020F0502020204030204" pitchFamily="34" charset="0"/>
              </a:rPr>
              <a:t> function to get the total of landing outcomes.</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Used </a:t>
            </a:r>
            <a:r>
              <a:rPr lang="en-US" sz="2200" b="1" dirty="0">
                <a:solidFill>
                  <a:schemeClr val="accent3">
                    <a:lumMod val="25000"/>
                  </a:schemeClr>
                </a:solidFill>
                <a:latin typeface="Calibri" panose="020F0502020204030204" pitchFamily="34" charset="0"/>
                <a:cs typeface="Calibri" panose="020F0502020204030204" pitchFamily="34" charset="0"/>
              </a:rPr>
              <a:t>Between</a:t>
            </a:r>
            <a:r>
              <a:rPr lang="en-US" sz="2200" dirty="0">
                <a:solidFill>
                  <a:schemeClr val="accent3">
                    <a:lumMod val="25000"/>
                  </a:schemeClr>
                </a:solidFill>
                <a:latin typeface="Calibri" panose="020F0502020204030204" pitchFamily="34" charset="0"/>
                <a:cs typeface="Calibri" panose="020F0502020204030204" pitchFamily="34" charset="0"/>
              </a:rPr>
              <a:t> since we are trying to find results in a date range.</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Used </a:t>
            </a:r>
            <a:r>
              <a:rPr lang="en-US" sz="2200" b="1" dirty="0">
                <a:solidFill>
                  <a:schemeClr val="accent3">
                    <a:lumMod val="25000"/>
                  </a:schemeClr>
                </a:solidFill>
                <a:latin typeface="Calibri" panose="020F0502020204030204" pitchFamily="34" charset="0"/>
                <a:cs typeface="Calibri" panose="020F0502020204030204" pitchFamily="34" charset="0"/>
              </a:rPr>
              <a:t>Group By</a:t>
            </a:r>
            <a:r>
              <a:rPr lang="en-US" sz="2200" dirty="0">
                <a:solidFill>
                  <a:schemeClr val="accent3">
                    <a:lumMod val="25000"/>
                  </a:schemeClr>
                </a:solidFill>
                <a:latin typeface="Calibri" panose="020F0502020204030204" pitchFamily="34" charset="0"/>
                <a:cs typeface="Calibri" panose="020F0502020204030204" pitchFamily="34" charset="0"/>
              </a:rPr>
              <a:t> to get same results per category and </a:t>
            </a:r>
            <a:r>
              <a:rPr lang="en-US" sz="2200" b="1" dirty="0">
                <a:solidFill>
                  <a:schemeClr val="accent3">
                    <a:lumMod val="25000"/>
                  </a:schemeClr>
                </a:solidFill>
                <a:latin typeface="Calibri" panose="020F0502020204030204" pitchFamily="34" charset="0"/>
                <a:cs typeface="Calibri" panose="020F0502020204030204" pitchFamily="34" charset="0"/>
              </a:rPr>
              <a:t>Order By</a:t>
            </a:r>
            <a:r>
              <a:rPr lang="en-US" sz="2200" dirty="0">
                <a:solidFill>
                  <a:schemeClr val="accent3">
                    <a:lumMod val="25000"/>
                  </a:schemeClr>
                </a:solidFill>
                <a:latin typeface="Calibri" panose="020F0502020204030204" pitchFamily="34" charset="0"/>
                <a:cs typeface="Calibri" panose="020F0502020204030204" pitchFamily="34" charset="0"/>
              </a:rPr>
              <a:t> to rank by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CF04F587-DD21-4C49-9343-0B866A67177A}"/>
              </a:ext>
            </a:extLst>
          </p:cNvPr>
          <p:cNvPicPr>
            <a:picLocks noChangeAspect="1"/>
          </p:cNvPicPr>
          <p:nvPr/>
        </p:nvPicPr>
        <p:blipFill>
          <a:blip r:embed="rId2"/>
          <a:stretch>
            <a:fillRect/>
          </a:stretch>
        </p:blipFill>
        <p:spPr>
          <a:xfrm>
            <a:off x="1074811" y="3156613"/>
            <a:ext cx="9802739" cy="278388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60749"/>
            <a:ext cx="9745663" cy="774700"/>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As observed from the map, the SpaceX launch sites are in the United States of America and are near the coast line.</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all launch sites on a map</a:t>
            </a:r>
          </a:p>
        </p:txBody>
      </p:sp>
      <p:pic>
        <p:nvPicPr>
          <p:cNvPr id="6" name="Picture 5">
            <a:extLst>
              <a:ext uri="{FF2B5EF4-FFF2-40B4-BE49-F238E27FC236}">
                <a16:creationId xmlns:a16="http://schemas.microsoft.com/office/drawing/2014/main" id="{71B0D379-E888-42DC-8A01-34F0BBEAF9F6}"/>
              </a:ext>
            </a:extLst>
          </p:cNvPr>
          <p:cNvPicPr>
            <a:picLocks noChangeAspect="1"/>
          </p:cNvPicPr>
          <p:nvPr/>
        </p:nvPicPr>
        <p:blipFill>
          <a:blip r:embed="rId2"/>
          <a:stretch>
            <a:fillRect/>
          </a:stretch>
        </p:blipFill>
        <p:spPr>
          <a:xfrm>
            <a:off x="1718542" y="2215662"/>
            <a:ext cx="7848600" cy="40327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82959" y="1122625"/>
            <a:ext cx="4343400" cy="1287200"/>
          </a:xfrm>
          <a:prstGeom prst="rect">
            <a:avLst/>
          </a:prstGeom>
        </p:spPr>
        <p:txBody>
          <a:bodyPr lIns="91440" tIns="45720" rIns="91440" bIns="45720" anchor="t">
            <a:normAutofit/>
          </a:bodyPr>
          <a:lstStyle/>
          <a:p>
            <a:pPr marL="0" indent="0">
              <a:lnSpc>
                <a:spcPct val="120000"/>
              </a:lnSpc>
              <a:spcBef>
                <a:spcPts val="600"/>
              </a:spcBef>
              <a:spcAft>
                <a:spcPts val="0"/>
              </a:spcAft>
              <a:buNone/>
            </a:pPr>
            <a:r>
              <a:rPr lang="en-US" sz="1400" dirty="0">
                <a:solidFill>
                  <a:schemeClr val="accent3">
                    <a:lumMod val="25000"/>
                  </a:schemeClr>
                </a:solidFill>
                <a:latin typeface="Calibri" panose="020F0502020204030204" pitchFamily="34" charset="0"/>
                <a:cs typeface="Calibri" panose="020F0502020204030204" pitchFamily="34" charset="0"/>
              </a:rPr>
              <a:t>	Legend:</a:t>
            </a:r>
          </a:p>
          <a:p>
            <a:pPr marL="457200" lvl="1" indent="0">
              <a:lnSpc>
                <a:spcPct val="120000"/>
              </a:lnSpc>
              <a:spcBef>
                <a:spcPts val="600"/>
              </a:spcBef>
              <a:spcAft>
                <a:spcPts val="0"/>
              </a:spcAft>
              <a:buClr>
                <a:schemeClr val="bg1"/>
              </a:buClr>
              <a:buNone/>
            </a:pPr>
            <a:r>
              <a:rPr lang="en-US" sz="1200" dirty="0">
                <a:solidFill>
                  <a:schemeClr val="accent3">
                    <a:lumMod val="25000"/>
                  </a:schemeClr>
                </a:solidFill>
                <a:latin typeface="Calibri" panose="020F0502020204030204" pitchFamily="34" charset="0"/>
                <a:cs typeface="Calibri" panose="020F0502020204030204" pitchFamily="34" charset="0"/>
              </a:rPr>
              <a:t>Green Marker – </a:t>
            </a:r>
            <a:r>
              <a:rPr lang="en-US" sz="1200" dirty="0">
                <a:solidFill>
                  <a:srgbClr val="00B050"/>
                </a:solidFill>
                <a:latin typeface="Calibri" panose="020F0502020204030204" pitchFamily="34" charset="0"/>
                <a:cs typeface="Calibri" panose="020F0502020204030204" pitchFamily="34" charset="0"/>
              </a:rPr>
              <a:t>Success</a:t>
            </a:r>
          </a:p>
          <a:p>
            <a:pPr marL="457200" lvl="1" indent="0">
              <a:lnSpc>
                <a:spcPct val="120000"/>
              </a:lnSpc>
              <a:spcBef>
                <a:spcPts val="600"/>
              </a:spcBef>
              <a:spcAft>
                <a:spcPts val="0"/>
              </a:spcAft>
              <a:buNone/>
            </a:pPr>
            <a:r>
              <a:rPr lang="en-US" sz="1200" dirty="0">
                <a:solidFill>
                  <a:schemeClr val="accent3">
                    <a:lumMod val="25000"/>
                  </a:schemeClr>
                </a:solidFill>
                <a:latin typeface="Calibri" panose="020F0502020204030204" pitchFamily="34" charset="0"/>
                <a:cs typeface="Calibri" panose="020F0502020204030204" pitchFamily="34" charset="0"/>
              </a:rPr>
              <a:t>Red Marker - </a:t>
            </a:r>
            <a:r>
              <a:rPr lang="en-US" sz="1200" dirty="0">
                <a:solidFill>
                  <a:srgbClr val="FF0000"/>
                </a:solidFill>
                <a:latin typeface="Calibri" panose="020F0502020204030204" pitchFamily="34" charset="0"/>
                <a:cs typeface="Calibri" panose="020F0502020204030204" pitchFamily="34" charset="0"/>
              </a:rPr>
              <a:t>Failure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Colored Markers showing Launch sites and Outcomes</a:t>
            </a:r>
          </a:p>
        </p:txBody>
      </p:sp>
      <p:pic>
        <p:nvPicPr>
          <p:cNvPr id="2" name="Picture 1">
            <a:extLst>
              <a:ext uri="{FF2B5EF4-FFF2-40B4-BE49-F238E27FC236}">
                <a16:creationId xmlns:a16="http://schemas.microsoft.com/office/drawing/2014/main" id="{9410DC7D-4658-4F0C-A57C-517067EFBD00}"/>
              </a:ext>
            </a:extLst>
          </p:cNvPr>
          <p:cNvPicPr>
            <a:picLocks noChangeAspect="1"/>
          </p:cNvPicPr>
          <p:nvPr/>
        </p:nvPicPr>
        <p:blipFill>
          <a:blip r:embed="rId3"/>
          <a:stretch>
            <a:fillRect/>
          </a:stretch>
        </p:blipFill>
        <p:spPr>
          <a:xfrm>
            <a:off x="1692509" y="2495550"/>
            <a:ext cx="2803291" cy="4025837"/>
          </a:xfrm>
          <a:prstGeom prst="rect">
            <a:avLst/>
          </a:prstGeom>
          <a:effectLst>
            <a:glow rad="50800">
              <a:schemeClr val="tx2"/>
            </a:glow>
            <a:softEdge rad="12700"/>
          </a:effectLst>
        </p:spPr>
      </p:pic>
      <p:pic>
        <p:nvPicPr>
          <p:cNvPr id="7" name="Picture 6">
            <a:extLst>
              <a:ext uri="{FF2B5EF4-FFF2-40B4-BE49-F238E27FC236}">
                <a16:creationId xmlns:a16="http://schemas.microsoft.com/office/drawing/2014/main" id="{A29F2C61-CDE6-4E33-8F87-90246A3891B0}"/>
              </a:ext>
            </a:extLst>
          </p:cNvPr>
          <p:cNvPicPr>
            <a:picLocks noChangeAspect="1"/>
          </p:cNvPicPr>
          <p:nvPr/>
        </p:nvPicPr>
        <p:blipFill>
          <a:blip r:embed="rId4"/>
          <a:stretch>
            <a:fillRect/>
          </a:stretch>
        </p:blipFill>
        <p:spPr>
          <a:xfrm>
            <a:off x="5400675" y="2495550"/>
            <a:ext cx="2229095" cy="2181835"/>
          </a:xfrm>
          <a:prstGeom prst="rect">
            <a:avLst/>
          </a:prstGeom>
          <a:effectLst>
            <a:glow rad="50800">
              <a:schemeClr val="accent4">
                <a:lumMod val="40000"/>
                <a:lumOff val="60000"/>
              </a:schemeClr>
            </a:glow>
          </a:effectLst>
        </p:spPr>
      </p:pic>
      <p:pic>
        <p:nvPicPr>
          <p:cNvPr id="9" name="Picture 8">
            <a:extLst>
              <a:ext uri="{FF2B5EF4-FFF2-40B4-BE49-F238E27FC236}">
                <a16:creationId xmlns:a16="http://schemas.microsoft.com/office/drawing/2014/main" id="{E3CA22D0-3F81-4CEC-A088-21BA4A60A7BE}"/>
              </a:ext>
            </a:extLst>
          </p:cNvPr>
          <p:cNvPicPr>
            <a:picLocks noChangeAspect="1"/>
          </p:cNvPicPr>
          <p:nvPr/>
        </p:nvPicPr>
        <p:blipFill>
          <a:blip r:embed="rId5"/>
          <a:stretch>
            <a:fillRect/>
          </a:stretch>
        </p:blipFill>
        <p:spPr>
          <a:xfrm>
            <a:off x="5400676" y="4677385"/>
            <a:ext cx="2229095" cy="1844002"/>
          </a:xfrm>
          <a:prstGeom prst="rect">
            <a:avLst/>
          </a:prstGeom>
          <a:effectLst>
            <a:glow rad="50800">
              <a:schemeClr val="accent4">
                <a:lumMod val="40000"/>
                <a:lumOff val="60000"/>
              </a:schemeClr>
            </a:glow>
          </a:effectLst>
        </p:spPr>
      </p:pic>
      <p:pic>
        <p:nvPicPr>
          <p:cNvPr id="10" name="Picture 9">
            <a:extLst>
              <a:ext uri="{FF2B5EF4-FFF2-40B4-BE49-F238E27FC236}">
                <a16:creationId xmlns:a16="http://schemas.microsoft.com/office/drawing/2014/main" id="{78CC39CE-9E37-443D-ADD9-D46038837D07}"/>
              </a:ext>
            </a:extLst>
          </p:cNvPr>
          <p:cNvPicPr>
            <a:picLocks noChangeAspect="1"/>
          </p:cNvPicPr>
          <p:nvPr/>
        </p:nvPicPr>
        <p:blipFill>
          <a:blip r:embed="rId6"/>
          <a:stretch>
            <a:fillRect/>
          </a:stretch>
        </p:blipFill>
        <p:spPr>
          <a:xfrm>
            <a:off x="7629770" y="2495550"/>
            <a:ext cx="2245800" cy="2181838"/>
          </a:xfrm>
          <a:prstGeom prst="rect">
            <a:avLst/>
          </a:prstGeom>
          <a:effectLst>
            <a:glow rad="50800">
              <a:schemeClr val="accent4">
                <a:lumMod val="40000"/>
                <a:lumOff val="60000"/>
              </a:schemeClr>
            </a:glow>
          </a:effectLst>
        </p:spPr>
      </p:pic>
      <p:pic>
        <p:nvPicPr>
          <p:cNvPr id="11" name="Picture 10">
            <a:extLst>
              <a:ext uri="{FF2B5EF4-FFF2-40B4-BE49-F238E27FC236}">
                <a16:creationId xmlns:a16="http://schemas.microsoft.com/office/drawing/2014/main" id="{0D8CA8C1-D6BA-4256-8D18-0B71007CC131}"/>
              </a:ext>
            </a:extLst>
          </p:cNvPr>
          <p:cNvPicPr>
            <a:picLocks noChangeAspect="1"/>
          </p:cNvPicPr>
          <p:nvPr/>
        </p:nvPicPr>
        <p:blipFill>
          <a:blip r:embed="rId7"/>
          <a:stretch>
            <a:fillRect/>
          </a:stretch>
        </p:blipFill>
        <p:spPr>
          <a:xfrm>
            <a:off x="7629771" y="4677385"/>
            <a:ext cx="2245800" cy="1844002"/>
          </a:xfrm>
          <a:prstGeom prst="rect">
            <a:avLst/>
          </a:prstGeom>
          <a:effectLst>
            <a:glow rad="50800">
              <a:schemeClr val="accent4">
                <a:lumMod val="40000"/>
                <a:lumOff val="60000"/>
              </a:schemeClr>
            </a:glow>
          </a:effectLst>
        </p:spPr>
      </p:pic>
      <p:sp>
        <p:nvSpPr>
          <p:cNvPr id="12" name="TextBox 11">
            <a:extLst>
              <a:ext uri="{FF2B5EF4-FFF2-40B4-BE49-F238E27FC236}">
                <a16:creationId xmlns:a16="http://schemas.microsoft.com/office/drawing/2014/main" id="{DD457176-E823-49A1-9C74-8B103C3E8834}"/>
              </a:ext>
            </a:extLst>
          </p:cNvPr>
          <p:cNvSpPr txBox="1"/>
          <p:nvPr/>
        </p:nvSpPr>
        <p:spPr>
          <a:xfrm>
            <a:off x="2184516" y="2202103"/>
            <a:ext cx="1819275" cy="307777"/>
          </a:xfrm>
          <a:prstGeom prst="rect">
            <a:avLst/>
          </a:prstGeom>
          <a:noFill/>
        </p:spPr>
        <p:txBody>
          <a:bodyPr wrap="square" rtlCol="0">
            <a:spAutoFit/>
          </a:bodyPr>
          <a:lstStyle/>
          <a:p>
            <a:r>
              <a:rPr lang="en-PH" sz="1400" i="1" dirty="0">
                <a:solidFill>
                  <a:schemeClr val="bg1"/>
                </a:solidFill>
                <a:latin typeface="Calibri Light" panose="020F0302020204030204" pitchFamily="34" charset="0"/>
                <a:cs typeface="Calibri Light" panose="020F0302020204030204" pitchFamily="34" charset="0"/>
              </a:rPr>
              <a:t>California Launch Sites</a:t>
            </a:r>
          </a:p>
        </p:txBody>
      </p:sp>
      <p:sp>
        <p:nvSpPr>
          <p:cNvPr id="13" name="TextBox 12">
            <a:extLst>
              <a:ext uri="{FF2B5EF4-FFF2-40B4-BE49-F238E27FC236}">
                <a16:creationId xmlns:a16="http://schemas.microsoft.com/office/drawing/2014/main" id="{6A3C41CA-BB1F-4C08-B586-E23E3501E9EB}"/>
              </a:ext>
            </a:extLst>
          </p:cNvPr>
          <p:cNvSpPr txBox="1"/>
          <p:nvPr/>
        </p:nvSpPr>
        <p:spPr>
          <a:xfrm>
            <a:off x="6791327" y="2187770"/>
            <a:ext cx="1819275" cy="307777"/>
          </a:xfrm>
          <a:prstGeom prst="rect">
            <a:avLst/>
          </a:prstGeom>
          <a:noFill/>
        </p:spPr>
        <p:txBody>
          <a:bodyPr wrap="square" rtlCol="0">
            <a:spAutoFit/>
          </a:bodyPr>
          <a:lstStyle/>
          <a:p>
            <a:r>
              <a:rPr lang="en-PH" sz="1400" i="1" dirty="0">
                <a:solidFill>
                  <a:schemeClr val="bg1"/>
                </a:solidFill>
                <a:latin typeface="Calibri Light" panose="020F0302020204030204" pitchFamily="34" charset="0"/>
                <a:cs typeface="Calibri Light" panose="020F0302020204030204" pitchFamily="34" charset="0"/>
              </a:rPr>
              <a:t>Florida Launch Sites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7725" y="5171963"/>
            <a:ext cx="4095750" cy="1266825"/>
          </a:xfrm>
          <a:prstGeom prst="rect">
            <a:avLst/>
          </a:prstGeom>
        </p:spPr>
        <p:txBody>
          <a:bodyPr lIns="91440" tIns="45720" rIns="91440" bIns="45720" anchor="t">
            <a:normAutofit/>
          </a:bodyPr>
          <a:lstStyle/>
          <a:p>
            <a:pPr marL="0" indent="0">
              <a:lnSpc>
                <a:spcPct val="100000"/>
              </a:lnSpc>
              <a:spcBef>
                <a:spcPts val="0"/>
              </a:spcBef>
              <a:spcAft>
                <a:spcPts val="0"/>
              </a:spcAft>
              <a:buClrTx/>
              <a:buNone/>
            </a:pPr>
            <a:r>
              <a:rPr lang="en-US" sz="1400" b="1" i="1" dirty="0">
                <a:solidFill>
                  <a:schemeClr val="accent3">
                    <a:lumMod val="25000"/>
                  </a:schemeClr>
                </a:solidFill>
                <a:latin typeface="Calibri" panose="020F0502020204030204" pitchFamily="34" charset="0"/>
                <a:cs typeface="Calibri" panose="020F0502020204030204" pitchFamily="34" charset="0"/>
              </a:rPr>
              <a:t>     Are launch sites in close proximity to landmarks?</a:t>
            </a:r>
          </a:p>
          <a:p>
            <a:pPr lvl="1">
              <a:spcBef>
                <a:spcPts val="0"/>
              </a:spcBef>
              <a:spcAft>
                <a:spcPts val="0"/>
              </a:spcAft>
              <a:buClrTx/>
              <a:buFont typeface="Arial" panose="020B0604020202020204" pitchFamily="34" charset="0"/>
              <a:buChar char="•"/>
            </a:pPr>
            <a:r>
              <a:rPr lang="en-US" sz="1400" dirty="0">
                <a:solidFill>
                  <a:schemeClr val="accent3">
                    <a:lumMod val="25000"/>
                  </a:schemeClr>
                </a:solidFill>
                <a:latin typeface="Calibri" panose="020F0502020204030204" pitchFamily="34" charset="0"/>
                <a:cs typeface="Calibri" panose="020F0502020204030204" pitchFamily="34" charset="0"/>
              </a:rPr>
              <a:t>Railways - Yes</a:t>
            </a:r>
          </a:p>
          <a:p>
            <a:pPr lvl="1">
              <a:spcBef>
                <a:spcPts val="0"/>
              </a:spcBef>
              <a:spcAft>
                <a:spcPts val="0"/>
              </a:spcAft>
              <a:buClrTx/>
              <a:buFont typeface="Arial" panose="020B0604020202020204" pitchFamily="34" charset="0"/>
              <a:buChar char="•"/>
            </a:pPr>
            <a:r>
              <a:rPr lang="en-US" sz="1400" dirty="0">
                <a:solidFill>
                  <a:schemeClr val="accent3">
                    <a:lumMod val="25000"/>
                  </a:schemeClr>
                </a:solidFill>
                <a:latin typeface="Calibri" panose="020F0502020204030204" pitchFamily="34" charset="0"/>
                <a:cs typeface="Calibri" panose="020F0502020204030204" pitchFamily="34" charset="0"/>
              </a:rPr>
              <a:t>Highways – No</a:t>
            </a:r>
          </a:p>
          <a:p>
            <a:pPr lvl="1">
              <a:spcBef>
                <a:spcPts val="0"/>
              </a:spcBef>
              <a:spcAft>
                <a:spcPts val="0"/>
              </a:spcAft>
              <a:buClrTx/>
              <a:buFont typeface="Arial" panose="020B0604020202020204" pitchFamily="34" charset="0"/>
              <a:buChar char="•"/>
            </a:pPr>
            <a:r>
              <a:rPr lang="en-US" sz="1400" dirty="0">
                <a:solidFill>
                  <a:schemeClr val="accent3">
                    <a:lumMod val="25000"/>
                  </a:schemeClr>
                </a:solidFill>
                <a:latin typeface="Calibri" panose="020F0502020204030204" pitchFamily="34" charset="0"/>
                <a:cs typeface="Calibri" panose="020F0502020204030204" pitchFamily="34" charset="0"/>
              </a:rPr>
              <a:t>Coastline – Yes</a:t>
            </a:r>
          </a:p>
          <a:p>
            <a:pPr lvl="1">
              <a:spcBef>
                <a:spcPts val="0"/>
              </a:spcBef>
              <a:spcAft>
                <a:spcPts val="0"/>
              </a:spcAft>
              <a:buClrTx/>
              <a:buFont typeface="Arial" panose="020B0604020202020204" pitchFamily="34" charset="0"/>
              <a:buChar char="•"/>
            </a:pPr>
            <a:r>
              <a:rPr lang="en-US" sz="1400" dirty="0">
                <a:solidFill>
                  <a:schemeClr val="accent3">
                    <a:lumMod val="25000"/>
                  </a:schemeClr>
                </a:solidFill>
                <a:latin typeface="Calibri" panose="020F0502020204030204" pitchFamily="34" charset="0"/>
                <a:cs typeface="Calibri" panose="020F0502020204030204" pitchFamily="34" charset="0"/>
              </a:rPr>
              <a:t>Cities - No</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Landmarks</a:t>
            </a:r>
          </a:p>
        </p:txBody>
      </p:sp>
      <p:pic>
        <p:nvPicPr>
          <p:cNvPr id="4" name="Picture 3">
            <a:extLst>
              <a:ext uri="{FF2B5EF4-FFF2-40B4-BE49-F238E27FC236}">
                <a16:creationId xmlns:a16="http://schemas.microsoft.com/office/drawing/2014/main" id="{E7F2E9B7-AE76-4574-A95C-028FC3F5C608}"/>
              </a:ext>
            </a:extLst>
          </p:cNvPr>
          <p:cNvPicPr>
            <a:picLocks noChangeAspect="1"/>
          </p:cNvPicPr>
          <p:nvPr/>
        </p:nvPicPr>
        <p:blipFill>
          <a:blip r:embed="rId3"/>
          <a:stretch>
            <a:fillRect/>
          </a:stretch>
        </p:blipFill>
        <p:spPr>
          <a:xfrm>
            <a:off x="5101392" y="1133463"/>
            <a:ext cx="4312794" cy="2374291"/>
          </a:xfrm>
          <a:prstGeom prst="rect">
            <a:avLst/>
          </a:prstGeom>
          <a:effectLst>
            <a:softEdge rad="393700"/>
          </a:effectLst>
        </p:spPr>
      </p:pic>
      <p:pic>
        <p:nvPicPr>
          <p:cNvPr id="6" name="Picture 5">
            <a:extLst>
              <a:ext uri="{FF2B5EF4-FFF2-40B4-BE49-F238E27FC236}">
                <a16:creationId xmlns:a16="http://schemas.microsoft.com/office/drawing/2014/main" id="{B60446B5-8FA3-424C-B802-7C0CD603C0EB}"/>
              </a:ext>
            </a:extLst>
          </p:cNvPr>
          <p:cNvPicPr>
            <a:picLocks noChangeAspect="1"/>
          </p:cNvPicPr>
          <p:nvPr/>
        </p:nvPicPr>
        <p:blipFill>
          <a:blip r:embed="rId4"/>
          <a:stretch>
            <a:fillRect/>
          </a:stretch>
        </p:blipFill>
        <p:spPr>
          <a:xfrm>
            <a:off x="614623" y="1360292"/>
            <a:ext cx="4886325" cy="3619500"/>
          </a:xfrm>
          <a:prstGeom prst="rect">
            <a:avLst/>
          </a:prstGeom>
          <a:effectLst>
            <a:softEdge rad="419100"/>
          </a:effectLst>
        </p:spPr>
      </p:pic>
      <p:pic>
        <p:nvPicPr>
          <p:cNvPr id="7" name="Picture 6">
            <a:extLst>
              <a:ext uri="{FF2B5EF4-FFF2-40B4-BE49-F238E27FC236}">
                <a16:creationId xmlns:a16="http://schemas.microsoft.com/office/drawing/2014/main" id="{E42E0D8D-F980-43EF-8579-600D38319F11}"/>
              </a:ext>
            </a:extLst>
          </p:cNvPr>
          <p:cNvPicPr>
            <a:picLocks noChangeAspect="1"/>
          </p:cNvPicPr>
          <p:nvPr/>
        </p:nvPicPr>
        <p:blipFill>
          <a:blip r:embed="rId5"/>
          <a:stretch>
            <a:fillRect/>
          </a:stretch>
        </p:blipFill>
        <p:spPr>
          <a:xfrm>
            <a:off x="7585148" y="3030547"/>
            <a:ext cx="3481388" cy="2693990"/>
          </a:xfrm>
          <a:prstGeom prst="rect">
            <a:avLst/>
          </a:prstGeom>
          <a:effectLst>
            <a:glow>
              <a:schemeClr val="accent1">
                <a:alpha val="40000"/>
              </a:schemeClr>
            </a:glow>
            <a:softEdge rad="342900"/>
          </a:effectLst>
        </p:spPr>
      </p:pic>
      <p:pic>
        <p:nvPicPr>
          <p:cNvPr id="9" name="Picture 8">
            <a:extLst>
              <a:ext uri="{FF2B5EF4-FFF2-40B4-BE49-F238E27FC236}">
                <a16:creationId xmlns:a16="http://schemas.microsoft.com/office/drawing/2014/main" id="{67B1FB89-E581-4397-9D1F-77160D79C493}"/>
              </a:ext>
            </a:extLst>
          </p:cNvPr>
          <p:cNvPicPr>
            <a:picLocks noChangeAspect="1"/>
          </p:cNvPicPr>
          <p:nvPr/>
        </p:nvPicPr>
        <p:blipFill>
          <a:blip r:embed="rId6"/>
          <a:stretch>
            <a:fillRect/>
          </a:stretch>
        </p:blipFill>
        <p:spPr>
          <a:xfrm>
            <a:off x="5101392" y="3756807"/>
            <a:ext cx="2813139" cy="2830313"/>
          </a:xfrm>
          <a:prstGeom prst="rect">
            <a:avLst/>
          </a:prstGeom>
          <a:effectLst>
            <a:softEdge rad="165100"/>
          </a:effectLst>
        </p:spPr>
      </p:pic>
      <p:sp>
        <p:nvSpPr>
          <p:cNvPr id="10" name="Rectangle 9">
            <a:extLst>
              <a:ext uri="{FF2B5EF4-FFF2-40B4-BE49-F238E27FC236}">
                <a16:creationId xmlns:a16="http://schemas.microsoft.com/office/drawing/2014/main" id="{6C76D27B-BF65-4052-96FC-868A122DC998}"/>
              </a:ext>
            </a:extLst>
          </p:cNvPr>
          <p:cNvSpPr/>
          <p:nvPr/>
        </p:nvSpPr>
        <p:spPr>
          <a:xfrm>
            <a:off x="1709496" y="4568047"/>
            <a:ext cx="2580563" cy="338554"/>
          </a:xfrm>
          <a:prstGeom prst="rect">
            <a:avLst/>
          </a:prstGeom>
          <a:noFill/>
        </p:spPr>
        <p:txBody>
          <a:bodyPr wrap="square" lIns="91440" tIns="45720" rIns="91440" bIns="45720">
            <a:spAutoFit/>
          </a:bodyPr>
          <a:lstStyle/>
          <a:p>
            <a:pPr algn="ctr"/>
            <a:r>
              <a:rPr lang="en-US" sz="1600" cap="none" spc="0" dirty="0">
                <a:ln w="0"/>
                <a:solidFill>
                  <a:schemeClr val="tx2">
                    <a:lumMod val="50000"/>
                  </a:schemeClr>
                </a:solidFill>
                <a:effectLst>
                  <a:outerShdw blurRad="38100" dist="19050" dir="2700000" algn="tl" rotWithShape="0">
                    <a:schemeClr val="dk1">
                      <a:alpha val="40000"/>
                    </a:schemeClr>
                  </a:outerShdw>
                </a:effectLst>
                <a:latin typeface="Candara" panose="020E0502030303020204" pitchFamily="34" charset="0"/>
              </a:rPr>
              <a:t>Distance to City </a:t>
            </a:r>
            <a:r>
              <a:rPr lang="en-US" sz="1600" cap="none" spc="0" dirty="0">
                <a:ln w="0"/>
                <a:solidFill>
                  <a:schemeClr val="accent4"/>
                </a:solidFill>
                <a:effectLst>
                  <a:outerShdw blurRad="38100" dist="19050" dir="2700000" algn="tl" rotWithShape="0">
                    <a:schemeClr val="dk1">
                      <a:alpha val="40000"/>
                    </a:schemeClr>
                  </a:outerShdw>
                </a:effectLst>
                <a:latin typeface="Candara" panose="020E0502030303020204" pitchFamily="34" charset="0"/>
              </a:rPr>
              <a:t>(78.45km)</a:t>
            </a:r>
          </a:p>
        </p:txBody>
      </p:sp>
      <p:sp>
        <p:nvSpPr>
          <p:cNvPr id="11" name="Rectangle 10">
            <a:extLst>
              <a:ext uri="{FF2B5EF4-FFF2-40B4-BE49-F238E27FC236}">
                <a16:creationId xmlns:a16="http://schemas.microsoft.com/office/drawing/2014/main" id="{81CF89E0-8750-4099-A371-4DFFB2529BF3}"/>
              </a:ext>
            </a:extLst>
          </p:cNvPr>
          <p:cNvSpPr/>
          <p:nvPr/>
        </p:nvSpPr>
        <p:spPr>
          <a:xfrm>
            <a:off x="5738415" y="2812725"/>
            <a:ext cx="2815647" cy="338554"/>
          </a:xfrm>
          <a:prstGeom prst="rect">
            <a:avLst/>
          </a:prstGeom>
          <a:noFill/>
        </p:spPr>
        <p:txBody>
          <a:bodyPr wrap="square" lIns="91440" tIns="45720" rIns="91440" bIns="45720">
            <a:spAutoFit/>
          </a:bodyPr>
          <a:lstStyle/>
          <a:p>
            <a:pPr algn="ctr"/>
            <a:r>
              <a:rPr lang="en-US" sz="1600" cap="none" spc="0" dirty="0">
                <a:ln w="0"/>
                <a:solidFill>
                  <a:schemeClr val="tx2">
                    <a:lumMod val="50000"/>
                  </a:schemeClr>
                </a:solidFill>
                <a:effectLst>
                  <a:outerShdw blurRad="38100" dist="19050" dir="2700000" algn="tl" rotWithShape="0">
                    <a:schemeClr val="dk1">
                      <a:alpha val="40000"/>
                    </a:schemeClr>
                  </a:outerShdw>
                </a:effectLst>
                <a:latin typeface="Candara" panose="020E0502030303020204" pitchFamily="34" charset="0"/>
              </a:rPr>
              <a:t>Distance to Coastline </a:t>
            </a:r>
            <a:r>
              <a:rPr lang="en-US" sz="1600" cap="none" spc="0" dirty="0">
                <a:ln w="0"/>
                <a:solidFill>
                  <a:schemeClr val="accent6">
                    <a:lumMod val="60000"/>
                    <a:lumOff val="40000"/>
                  </a:schemeClr>
                </a:solidFill>
                <a:effectLst>
                  <a:outerShdw blurRad="38100" dist="19050" dir="2700000" algn="tl" rotWithShape="0">
                    <a:schemeClr val="dk1">
                      <a:alpha val="40000"/>
                    </a:schemeClr>
                  </a:outerShdw>
                </a:effectLst>
                <a:latin typeface="Candara" panose="020E0502030303020204" pitchFamily="34" charset="0"/>
              </a:rPr>
              <a:t>(0.9km)</a:t>
            </a:r>
          </a:p>
        </p:txBody>
      </p:sp>
      <p:sp>
        <p:nvSpPr>
          <p:cNvPr id="12" name="Rectangle 11">
            <a:extLst>
              <a:ext uri="{FF2B5EF4-FFF2-40B4-BE49-F238E27FC236}">
                <a16:creationId xmlns:a16="http://schemas.microsoft.com/office/drawing/2014/main" id="{DEC4B4B4-08EA-4D6D-BAD3-7E30A03D96F3}"/>
              </a:ext>
            </a:extLst>
          </p:cNvPr>
          <p:cNvSpPr/>
          <p:nvPr/>
        </p:nvSpPr>
        <p:spPr>
          <a:xfrm>
            <a:off x="5101392" y="6131618"/>
            <a:ext cx="2815647" cy="338554"/>
          </a:xfrm>
          <a:prstGeom prst="rect">
            <a:avLst/>
          </a:prstGeom>
          <a:noFill/>
        </p:spPr>
        <p:txBody>
          <a:bodyPr wrap="square" lIns="91440" tIns="45720" rIns="91440" bIns="45720">
            <a:spAutoFit/>
          </a:bodyPr>
          <a:lstStyle/>
          <a:p>
            <a:pPr algn="ctr"/>
            <a:r>
              <a:rPr lang="en-US" sz="1600" cap="none" spc="0" dirty="0">
                <a:ln w="0"/>
                <a:solidFill>
                  <a:schemeClr val="tx2">
                    <a:lumMod val="50000"/>
                  </a:schemeClr>
                </a:solidFill>
                <a:effectLst>
                  <a:outerShdw blurRad="38100" dist="19050" dir="2700000" algn="tl" rotWithShape="0">
                    <a:schemeClr val="dk1">
                      <a:alpha val="40000"/>
                    </a:schemeClr>
                  </a:outerShdw>
                </a:effectLst>
                <a:latin typeface="Candara" panose="020E0502030303020204" pitchFamily="34" charset="0"/>
              </a:rPr>
              <a:t>Distance to Railway </a:t>
            </a:r>
            <a:r>
              <a:rPr lang="en-US" sz="1600" cap="none" spc="0" dirty="0">
                <a:ln w="0"/>
                <a:solidFill>
                  <a:schemeClr val="accent6">
                    <a:lumMod val="60000"/>
                    <a:lumOff val="40000"/>
                  </a:schemeClr>
                </a:solidFill>
                <a:effectLst>
                  <a:outerShdw blurRad="38100" dist="19050" dir="2700000" algn="tl" rotWithShape="0">
                    <a:schemeClr val="dk1">
                      <a:alpha val="40000"/>
                    </a:schemeClr>
                  </a:outerShdw>
                </a:effectLst>
                <a:latin typeface="Candara" panose="020E0502030303020204" pitchFamily="34" charset="0"/>
              </a:rPr>
              <a:t>(1.54km)</a:t>
            </a:r>
          </a:p>
        </p:txBody>
      </p:sp>
      <p:sp>
        <p:nvSpPr>
          <p:cNvPr id="13" name="Rectangle 12">
            <a:extLst>
              <a:ext uri="{FF2B5EF4-FFF2-40B4-BE49-F238E27FC236}">
                <a16:creationId xmlns:a16="http://schemas.microsoft.com/office/drawing/2014/main" id="{498CB200-0169-4BB9-98FE-32CAB78986F6}"/>
              </a:ext>
            </a:extLst>
          </p:cNvPr>
          <p:cNvSpPr/>
          <p:nvPr/>
        </p:nvSpPr>
        <p:spPr>
          <a:xfrm>
            <a:off x="7853364" y="5281325"/>
            <a:ext cx="2968646" cy="338554"/>
          </a:xfrm>
          <a:prstGeom prst="rect">
            <a:avLst/>
          </a:prstGeom>
          <a:noFill/>
        </p:spPr>
        <p:txBody>
          <a:bodyPr wrap="square" lIns="91440" tIns="45720" rIns="91440" bIns="45720">
            <a:spAutoFit/>
          </a:bodyPr>
          <a:lstStyle/>
          <a:p>
            <a:pPr algn="ctr"/>
            <a:r>
              <a:rPr lang="en-US" sz="1600" cap="none" spc="0" dirty="0">
                <a:ln w="0"/>
                <a:solidFill>
                  <a:schemeClr val="tx2">
                    <a:lumMod val="50000"/>
                  </a:schemeClr>
                </a:solidFill>
                <a:effectLst>
                  <a:outerShdw blurRad="38100" dist="19050" dir="2700000" algn="tl" rotWithShape="0">
                    <a:schemeClr val="dk1">
                      <a:alpha val="40000"/>
                    </a:schemeClr>
                  </a:outerShdw>
                </a:effectLst>
                <a:latin typeface="Candara" panose="020E0502030303020204" pitchFamily="34" charset="0"/>
              </a:rPr>
              <a:t>Distance to Highway </a:t>
            </a:r>
            <a:r>
              <a:rPr lang="en-US" sz="1600" cap="none" spc="0" dirty="0">
                <a:ln w="0"/>
                <a:solidFill>
                  <a:schemeClr val="accent4"/>
                </a:solidFill>
                <a:effectLst>
                  <a:outerShdw blurRad="38100" dist="19050" dir="2700000" algn="tl" rotWithShape="0">
                    <a:schemeClr val="dk1">
                      <a:alpha val="40000"/>
                    </a:schemeClr>
                  </a:outerShdw>
                </a:effectLst>
                <a:latin typeface="Candara" panose="020E0502030303020204" pitchFamily="34" charset="0"/>
              </a:rPr>
              <a:t>(29.21km)</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362184" y="6039700"/>
            <a:ext cx="9331252" cy="417400"/>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As seen on the dashboard, KSC LC-39A has the most successful launches from all the sites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616978" y="538650"/>
            <a:ext cx="882166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success rates by each launch site</a:t>
            </a:r>
          </a:p>
        </p:txBody>
      </p:sp>
      <p:pic>
        <p:nvPicPr>
          <p:cNvPr id="2" name="Picture 1">
            <a:extLst>
              <a:ext uri="{FF2B5EF4-FFF2-40B4-BE49-F238E27FC236}">
                <a16:creationId xmlns:a16="http://schemas.microsoft.com/office/drawing/2014/main" id="{022B4C2C-7344-42C4-A301-C0A3F366D3FF}"/>
              </a:ext>
            </a:extLst>
          </p:cNvPr>
          <p:cNvPicPr>
            <a:picLocks noChangeAspect="1"/>
          </p:cNvPicPr>
          <p:nvPr/>
        </p:nvPicPr>
        <p:blipFill>
          <a:blip r:embed="rId2"/>
          <a:stretch>
            <a:fillRect/>
          </a:stretch>
        </p:blipFill>
        <p:spPr>
          <a:xfrm>
            <a:off x="1574873" y="1087699"/>
            <a:ext cx="8905875" cy="484122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57000">
              <a:srgbClr val="D2E2E0"/>
            </a:gs>
            <a:gs pos="76000">
              <a:srgbClr val="D2E2E0"/>
            </a:gs>
            <a:gs pos="100000">
              <a:srgbClr val="B6D0CD"/>
            </a:gs>
          </a:gsLst>
          <a:lin ang="5400000" scaled="1"/>
          <a:tileRect/>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93383" y="1116713"/>
            <a:ext cx="10174668" cy="44327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Project background and context</a:t>
            </a:r>
          </a:p>
          <a:p>
            <a:pPr marL="457200" lvl="1" indent="0">
              <a:spcBef>
                <a:spcPts val="1400"/>
              </a:spcBef>
              <a:buNone/>
            </a:pPr>
            <a:r>
              <a:rPr lang="en-US" sz="1800" dirty="0">
                <a:solidFill>
                  <a:schemeClr val="accent3">
                    <a:lumMod val="25000"/>
                  </a:schemeClr>
                </a:solidFill>
                <a:latin typeface="Calibri" panose="020F0502020204030204" pitchFamily="34" charset="0"/>
                <a:cs typeface="Calibri" panose="020F050202020403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457200" lvl="1" indent="0">
              <a:spcBef>
                <a:spcPts val="1400"/>
              </a:spcBef>
              <a:buNone/>
            </a:pPr>
            <a:endParaRPr lang="en-US" sz="1800" dirty="0">
              <a:solidFill>
                <a:schemeClr val="accent3">
                  <a:lumMod val="25000"/>
                </a:schemeClr>
              </a:solidFill>
              <a:latin typeface="Calibri" panose="020F0502020204030204" pitchFamily="34" charset="0"/>
              <a:cs typeface="Calibri" panose="020F0502020204030204" pitchFamily="34" charset="0"/>
            </a:endParaRPr>
          </a:p>
          <a:p>
            <a:pPr>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Problems you want to find answers</a:t>
            </a:r>
          </a:p>
          <a:p>
            <a:pPr lvl="1">
              <a:spcBef>
                <a:spcPts val="1400"/>
              </a:spcBef>
            </a:pPr>
            <a:r>
              <a:rPr lang="en-US" sz="1800" dirty="0">
                <a:solidFill>
                  <a:schemeClr val="accent3">
                    <a:lumMod val="25000"/>
                  </a:schemeClr>
                </a:solidFill>
                <a:latin typeface="Calibri" panose="020F0502020204030204" pitchFamily="34" charset="0"/>
                <a:cs typeface="Calibri" panose="020F0502020204030204" pitchFamily="34" charset="0"/>
              </a:rPr>
              <a:t>Factors to determine if the rocket will land successfully.</a:t>
            </a:r>
          </a:p>
          <a:p>
            <a:pPr lvl="1">
              <a:spcBef>
                <a:spcPts val="1400"/>
              </a:spcBef>
            </a:pPr>
            <a:r>
              <a:rPr lang="en-US" sz="1800" dirty="0">
                <a:solidFill>
                  <a:schemeClr val="accent3">
                    <a:lumMod val="25000"/>
                  </a:schemeClr>
                </a:solidFill>
                <a:latin typeface="Calibri" panose="020F0502020204030204" pitchFamily="34" charset="0"/>
                <a:cs typeface="Calibri" panose="020F0502020204030204" pitchFamily="34" charset="0"/>
              </a:rPr>
              <a:t>Landing Success Rates</a:t>
            </a:r>
          </a:p>
          <a:p>
            <a:pPr lvl="1">
              <a:spcBef>
                <a:spcPts val="1400"/>
              </a:spcBef>
            </a:pPr>
            <a:r>
              <a:rPr lang="en-US" sz="1800" dirty="0">
                <a:solidFill>
                  <a:schemeClr val="accent3">
                    <a:lumMod val="25000"/>
                  </a:schemeClr>
                </a:solidFill>
                <a:latin typeface="Calibri" panose="020F0502020204030204" pitchFamily="34" charset="0"/>
                <a:cs typeface="Calibri" panose="020F0502020204030204" pitchFamily="34" charset="0"/>
              </a:rPr>
              <a:t>Proper predictions for conditions to maximize the success rates of landing outcomes.</a:t>
            </a:r>
          </a:p>
          <a:p>
            <a:pPr lvl="1">
              <a:spcBef>
                <a:spcPts val="1400"/>
              </a:spcBef>
            </a:pPr>
            <a:endParaRPr lang="en-US" sz="1800" dirty="0">
              <a:solidFill>
                <a:schemeClr val="accent3">
                  <a:lumMod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657350" y="6091850"/>
            <a:ext cx="9306680" cy="469900"/>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KSC LC-39A achieved a 76.9% success rate while only having a 23.1% failure rate.</a:t>
            </a:r>
          </a:p>
          <a:p>
            <a:pPr marL="0" indent="0">
              <a:buNone/>
            </a:pP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1132720" y="479105"/>
            <a:ext cx="10515600" cy="6699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success ratio</a:t>
            </a:r>
          </a:p>
        </p:txBody>
      </p:sp>
      <p:pic>
        <p:nvPicPr>
          <p:cNvPr id="2" name="Picture 1">
            <a:extLst>
              <a:ext uri="{FF2B5EF4-FFF2-40B4-BE49-F238E27FC236}">
                <a16:creationId xmlns:a16="http://schemas.microsoft.com/office/drawing/2014/main" id="{5F92356F-BED9-4022-8995-95C0AD519942}"/>
              </a:ext>
            </a:extLst>
          </p:cNvPr>
          <p:cNvPicPr>
            <a:picLocks noChangeAspect="1"/>
          </p:cNvPicPr>
          <p:nvPr/>
        </p:nvPicPr>
        <p:blipFill>
          <a:blip r:embed="rId2"/>
          <a:stretch>
            <a:fillRect/>
          </a:stretch>
        </p:blipFill>
        <p:spPr>
          <a:xfrm>
            <a:off x="1657350" y="1150356"/>
            <a:ext cx="8877300" cy="487138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1909" y="5331999"/>
            <a:ext cx="10948181" cy="669925"/>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Calibri" panose="020F0502020204030204" pitchFamily="34" charset="0"/>
                <a:cs typeface="Calibri" panose="020F0502020204030204" pitchFamily="34" charset="0"/>
              </a:rPr>
              <a:t>From the images above, we can see that the success rates for lower payloads is greater than in higher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0" y="538651"/>
            <a:ext cx="10469489" cy="95305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20000"/>
              </a:lnSpc>
            </a:pPr>
            <a:r>
              <a:rPr lang="en-US" dirty="0">
                <a:solidFill>
                  <a:srgbClr val="0B49CB"/>
                </a:solidFill>
                <a:latin typeface="Abadi"/>
              </a:rPr>
              <a:t>Payload vs Launch Outcome Scatter plot for all sites using different payload range</a:t>
            </a:r>
          </a:p>
        </p:txBody>
      </p:sp>
      <p:pic>
        <p:nvPicPr>
          <p:cNvPr id="2" name="Picture 1">
            <a:extLst>
              <a:ext uri="{FF2B5EF4-FFF2-40B4-BE49-F238E27FC236}">
                <a16:creationId xmlns:a16="http://schemas.microsoft.com/office/drawing/2014/main" id="{D9FE992C-30F7-44AE-A36D-7B6536FCE3A5}"/>
              </a:ext>
            </a:extLst>
          </p:cNvPr>
          <p:cNvPicPr>
            <a:picLocks noChangeAspect="1"/>
          </p:cNvPicPr>
          <p:nvPr/>
        </p:nvPicPr>
        <p:blipFill>
          <a:blip r:embed="rId2"/>
          <a:stretch>
            <a:fillRect/>
          </a:stretch>
        </p:blipFill>
        <p:spPr>
          <a:xfrm>
            <a:off x="770011" y="2061010"/>
            <a:ext cx="5134411" cy="3188493"/>
          </a:xfrm>
          <a:prstGeom prst="rect">
            <a:avLst/>
          </a:prstGeom>
        </p:spPr>
      </p:pic>
      <p:pic>
        <p:nvPicPr>
          <p:cNvPr id="4" name="Picture 3">
            <a:extLst>
              <a:ext uri="{FF2B5EF4-FFF2-40B4-BE49-F238E27FC236}">
                <a16:creationId xmlns:a16="http://schemas.microsoft.com/office/drawing/2014/main" id="{D0369564-CCAD-41DC-82F3-48EA1326A940}"/>
              </a:ext>
            </a:extLst>
          </p:cNvPr>
          <p:cNvPicPr>
            <a:picLocks noChangeAspect="1"/>
          </p:cNvPicPr>
          <p:nvPr/>
        </p:nvPicPr>
        <p:blipFill>
          <a:blip r:embed="rId3"/>
          <a:stretch>
            <a:fillRect/>
          </a:stretch>
        </p:blipFill>
        <p:spPr>
          <a:xfrm>
            <a:off x="6151200" y="2061010"/>
            <a:ext cx="5330381" cy="3188493"/>
          </a:xfrm>
          <a:prstGeom prst="rect">
            <a:avLst/>
          </a:prstGeom>
        </p:spPr>
      </p:pic>
      <p:sp>
        <p:nvSpPr>
          <p:cNvPr id="8" name="Content Placeholder 4">
            <a:extLst>
              <a:ext uri="{FF2B5EF4-FFF2-40B4-BE49-F238E27FC236}">
                <a16:creationId xmlns:a16="http://schemas.microsoft.com/office/drawing/2014/main" id="{2B7426EE-604A-40F3-B223-419CD9DEEEDA}"/>
              </a:ext>
            </a:extLst>
          </p:cNvPr>
          <p:cNvSpPr txBox="1">
            <a:spLocks/>
          </p:cNvSpPr>
          <p:nvPr/>
        </p:nvSpPr>
        <p:spPr>
          <a:xfrm>
            <a:off x="6997115" y="1738182"/>
            <a:ext cx="3638549" cy="323623"/>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ts val="1400"/>
              </a:spcBef>
              <a:buNone/>
            </a:pPr>
            <a:r>
              <a:rPr lang="en-US" sz="1600" i="1" dirty="0">
                <a:solidFill>
                  <a:schemeClr val="accent3">
                    <a:lumMod val="25000"/>
                  </a:schemeClr>
                </a:solidFill>
                <a:latin typeface="Calibri Light" panose="020F0302020204030204" pitchFamily="34" charset="0"/>
                <a:cs typeface="Calibri Light" panose="020F0302020204030204" pitchFamily="34" charset="0"/>
              </a:rPr>
              <a:t>Mid to High Payload 5000kg – 10000kg</a:t>
            </a:r>
          </a:p>
        </p:txBody>
      </p:sp>
      <p:sp>
        <p:nvSpPr>
          <p:cNvPr id="9" name="Content Placeholder 4">
            <a:extLst>
              <a:ext uri="{FF2B5EF4-FFF2-40B4-BE49-F238E27FC236}">
                <a16:creationId xmlns:a16="http://schemas.microsoft.com/office/drawing/2014/main" id="{BBEBF58A-49B1-4A6A-BA2B-20721ABF9195}"/>
              </a:ext>
            </a:extLst>
          </p:cNvPr>
          <p:cNvSpPr txBox="1">
            <a:spLocks/>
          </p:cNvSpPr>
          <p:nvPr/>
        </p:nvSpPr>
        <p:spPr>
          <a:xfrm>
            <a:off x="1841601" y="1746346"/>
            <a:ext cx="2991229" cy="323623"/>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ts val="1400"/>
              </a:spcBef>
              <a:buNone/>
            </a:pPr>
            <a:r>
              <a:rPr lang="en-US" sz="1600" i="1" dirty="0">
                <a:solidFill>
                  <a:schemeClr val="accent3">
                    <a:lumMod val="25000"/>
                  </a:schemeClr>
                </a:solidFill>
                <a:latin typeface="Calibri Light" panose="020F0302020204030204" pitchFamily="34" charset="0"/>
                <a:cs typeface="Calibri Light" panose="020F0302020204030204" pitchFamily="34" charset="0"/>
              </a:rPr>
              <a:t>Low to Mid Payload 0kg – 5000kg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087699"/>
            <a:ext cx="9220201" cy="450849"/>
          </a:xfrm>
          <a:prstGeom prst="rect">
            <a:avLst/>
          </a:prstGeom>
        </p:spPr>
        <p:txBody>
          <a:bodyPr vert="horz" lIns="91440" tIns="45720" rIns="91440" bIns="45720" rtlCol="0" anchor="t">
            <a:normAutofit/>
          </a:bodyPr>
          <a:lstStyle/>
          <a:p>
            <a:pPr>
              <a:lnSpc>
                <a:spcPct val="100000"/>
              </a:lnSpc>
              <a:spcBef>
                <a:spcPts val="1400"/>
              </a:spcBef>
            </a:pPr>
            <a:r>
              <a:rPr lang="en-US" dirty="0">
                <a:solidFill>
                  <a:schemeClr val="accent3">
                    <a:lumMod val="25000"/>
                  </a:schemeClr>
                </a:solidFill>
                <a:latin typeface="Calibri" panose="020F0502020204030204" pitchFamily="34" charset="0"/>
                <a:cs typeface="Calibri" panose="020F0502020204030204" pitchFamily="34" charset="0"/>
              </a:rPr>
              <a:t>The Decision Tree Model has the best accuracy with a score of 0.8732142857142856</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663F9E01-B000-4C93-91A4-8094E42D83AE}"/>
              </a:ext>
            </a:extLst>
          </p:cNvPr>
          <p:cNvPicPr>
            <a:picLocks noChangeAspect="1"/>
          </p:cNvPicPr>
          <p:nvPr/>
        </p:nvPicPr>
        <p:blipFill>
          <a:blip r:embed="rId2"/>
          <a:stretch>
            <a:fillRect/>
          </a:stretch>
        </p:blipFill>
        <p:spPr>
          <a:xfrm>
            <a:off x="1636788" y="1462348"/>
            <a:ext cx="8726412" cy="2684394"/>
          </a:xfrm>
          <a:prstGeom prst="rect">
            <a:avLst/>
          </a:prstGeom>
        </p:spPr>
      </p:pic>
      <p:pic>
        <p:nvPicPr>
          <p:cNvPr id="6" name="Picture 5">
            <a:extLst>
              <a:ext uri="{FF2B5EF4-FFF2-40B4-BE49-F238E27FC236}">
                <a16:creationId xmlns:a16="http://schemas.microsoft.com/office/drawing/2014/main" id="{4F2F6E00-06C7-408F-A940-4AAE7CDE870A}"/>
              </a:ext>
            </a:extLst>
          </p:cNvPr>
          <p:cNvPicPr>
            <a:picLocks noChangeAspect="1"/>
          </p:cNvPicPr>
          <p:nvPr/>
        </p:nvPicPr>
        <p:blipFill>
          <a:blip r:embed="rId3"/>
          <a:stretch>
            <a:fillRect/>
          </a:stretch>
        </p:blipFill>
        <p:spPr>
          <a:xfrm>
            <a:off x="1636788" y="4144893"/>
            <a:ext cx="8726412" cy="224831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813174"/>
            <a:ext cx="10515600" cy="1419225"/>
          </a:xfrm>
          <a:prstGeom prst="rect">
            <a:avLst/>
          </a:prstGeom>
        </p:spPr>
        <p:txBody>
          <a:bodyPr>
            <a:noAutofit/>
          </a:bodyPr>
          <a:lstStyle/>
          <a:p>
            <a:r>
              <a:rPr lang="en-US" dirty="0">
                <a:solidFill>
                  <a:schemeClr val="bg1"/>
                </a:solidFill>
                <a:latin typeface="Calibri" panose="020F0502020204030204" pitchFamily="34" charset="0"/>
                <a:cs typeface="Calibri" panose="020F050202020403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8A4D4BA3-6C73-4D3C-BB2F-ED4E37E60D12}"/>
              </a:ext>
            </a:extLst>
          </p:cNvPr>
          <p:cNvPicPr>
            <a:picLocks noChangeAspect="1"/>
          </p:cNvPicPr>
          <p:nvPr/>
        </p:nvPicPr>
        <p:blipFill>
          <a:blip r:embed="rId2"/>
          <a:stretch>
            <a:fillRect/>
          </a:stretch>
        </p:blipFill>
        <p:spPr>
          <a:xfrm>
            <a:off x="3703710" y="2232399"/>
            <a:ext cx="4648202" cy="397787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2" y="1609726"/>
            <a:ext cx="10515600" cy="3778250"/>
          </a:xfrm>
          <a:prstGeom prst="rect">
            <a:avLst/>
          </a:prstGeom>
          <a:gradFill flip="none" rotWithShape="1">
            <a:gsLst>
              <a:gs pos="0">
                <a:schemeClr val="accent1">
                  <a:lumMod val="0"/>
                  <a:lumOff val="100000"/>
                </a:schemeClr>
              </a:gs>
              <a:gs pos="29000">
                <a:schemeClr val="tx1"/>
              </a:gs>
              <a:gs pos="72000">
                <a:schemeClr val="bg2">
                  <a:lumMod val="20000"/>
                  <a:lumOff val="80000"/>
                </a:schemeClr>
              </a:gs>
              <a:gs pos="100000">
                <a:schemeClr val="bg2">
                  <a:lumMod val="20000"/>
                  <a:lumOff val="80000"/>
                </a:schemeClr>
              </a:gs>
            </a:gsLst>
            <a:lin ang="5400000" scaled="1"/>
            <a:tileRect/>
          </a:gradFill>
        </p:spPr>
        <p:txBody>
          <a:bodyPr>
            <a:normAutofit/>
          </a:bodyPr>
          <a:lstStyle/>
          <a:p>
            <a:pPr>
              <a:lnSpc>
                <a:spcPct val="100000"/>
              </a:lnSpc>
              <a:spcBef>
                <a:spcPts val="1400"/>
              </a:spcBef>
              <a:buClr>
                <a:schemeClr val="bg2"/>
              </a:buClr>
            </a:pPr>
            <a:r>
              <a:rPr lang="en-US" sz="2400" dirty="0">
                <a:solidFill>
                  <a:schemeClr val="bg1"/>
                </a:solidFill>
                <a:latin typeface="Calibri" panose="020F0502020204030204" pitchFamily="34" charset="0"/>
                <a:cs typeface="Calibri" panose="020F0502020204030204" pitchFamily="34" charset="0"/>
              </a:rPr>
              <a:t>Launch success rates started to increase in </a:t>
            </a:r>
            <a:r>
              <a:rPr lang="en-US" sz="2400" b="1" dirty="0">
                <a:solidFill>
                  <a:schemeClr val="bg1"/>
                </a:solidFill>
                <a:latin typeface="Calibri" panose="020F0502020204030204" pitchFamily="34" charset="0"/>
                <a:cs typeface="Calibri" panose="020F0502020204030204" pitchFamily="34" charset="0"/>
              </a:rPr>
              <a:t>2013 </a:t>
            </a:r>
            <a:r>
              <a:rPr lang="en-US" sz="2400" dirty="0">
                <a:solidFill>
                  <a:schemeClr val="bg1"/>
                </a:solidFill>
                <a:latin typeface="Calibri" panose="020F0502020204030204" pitchFamily="34" charset="0"/>
                <a:cs typeface="Calibri" panose="020F0502020204030204" pitchFamily="34" charset="0"/>
              </a:rPr>
              <a:t>up to </a:t>
            </a:r>
            <a:r>
              <a:rPr lang="en-US" sz="2400" b="1" dirty="0">
                <a:solidFill>
                  <a:schemeClr val="bg1"/>
                </a:solidFill>
                <a:latin typeface="Calibri" panose="020F0502020204030204" pitchFamily="34" charset="0"/>
                <a:cs typeface="Calibri" panose="020F0502020204030204" pitchFamily="34" charset="0"/>
              </a:rPr>
              <a:t>2020</a:t>
            </a:r>
          </a:p>
          <a:p>
            <a:pPr>
              <a:lnSpc>
                <a:spcPct val="100000"/>
              </a:lnSpc>
              <a:spcBef>
                <a:spcPts val="1400"/>
              </a:spcBef>
              <a:buClr>
                <a:schemeClr val="bg2"/>
              </a:buClr>
            </a:pPr>
            <a:r>
              <a:rPr lang="en-US" sz="2400" dirty="0">
                <a:solidFill>
                  <a:schemeClr val="bg1"/>
                </a:solidFill>
                <a:latin typeface="Calibri" panose="020F0502020204030204" pitchFamily="34" charset="0"/>
                <a:cs typeface="Calibri" panose="020F0502020204030204" pitchFamily="34" charset="0"/>
              </a:rPr>
              <a:t>The larger the flight amount at a launch site, the higher the success rate it has.</a:t>
            </a:r>
          </a:p>
          <a:p>
            <a:pPr>
              <a:buClr>
                <a:schemeClr val="bg2"/>
              </a:buClr>
            </a:pPr>
            <a:r>
              <a:rPr lang="en-US" sz="2400" dirty="0">
                <a:solidFill>
                  <a:schemeClr val="bg1"/>
                </a:solidFill>
                <a:latin typeface="Calibri" panose="020F0502020204030204" pitchFamily="34" charset="0"/>
                <a:cs typeface="Calibri" panose="020F0502020204030204" pitchFamily="34" charset="0"/>
              </a:rPr>
              <a:t>Orbits </a:t>
            </a:r>
            <a:r>
              <a:rPr lang="en-US" sz="2400" b="1" dirty="0">
                <a:solidFill>
                  <a:schemeClr val="bg1"/>
                </a:solidFill>
                <a:latin typeface="Calibri" panose="020F0502020204030204" pitchFamily="34" charset="0"/>
                <a:cs typeface="Calibri" panose="020F0502020204030204" pitchFamily="34" charset="0"/>
              </a:rPr>
              <a:t>ES-L1</a:t>
            </a:r>
            <a:r>
              <a:rPr lang="en-US" sz="2400" dirty="0">
                <a:solidFill>
                  <a:schemeClr val="bg1"/>
                </a:solidFill>
                <a:latin typeface="Calibri" panose="020F0502020204030204" pitchFamily="34" charset="0"/>
                <a:cs typeface="Calibri" panose="020F0502020204030204" pitchFamily="34" charset="0"/>
              </a:rPr>
              <a:t>, </a:t>
            </a:r>
            <a:r>
              <a:rPr lang="en-US" sz="2400" b="1" dirty="0">
                <a:solidFill>
                  <a:schemeClr val="bg1"/>
                </a:solidFill>
                <a:latin typeface="Calibri" panose="020F0502020204030204" pitchFamily="34" charset="0"/>
                <a:cs typeface="Calibri" panose="020F0502020204030204" pitchFamily="34" charset="0"/>
              </a:rPr>
              <a:t>GEO</a:t>
            </a:r>
            <a:r>
              <a:rPr lang="en-US" sz="2400" dirty="0">
                <a:solidFill>
                  <a:schemeClr val="bg1"/>
                </a:solidFill>
                <a:latin typeface="Calibri" panose="020F0502020204030204" pitchFamily="34" charset="0"/>
                <a:cs typeface="Calibri" panose="020F0502020204030204" pitchFamily="34" charset="0"/>
              </a:rPr>
              <a:t>, </a:t>
            </a:r>
            <a:r>
              <a:rPr lang="en-US" sz="2400" b="1" dirty="0">
                <a:solidFill>
                  <a:schemeClr val="bg1"/>
                </a:solidFill>
                <a:latin typeface="Calibri" panose="020F0502020204030204" pitchFamily="34" charset="0"/>
                <a:cs typeface="Calibri" panose="020F0502020204030204" pitchFamily="34" charset="0"/>
              </a:rPr>
              <a:t>HEO </a:t>
            </a:r>
            <a:r>
              <a:rPr lang="en-US" sz="2400" dirty="0">
                <a:solidFill>
                  <a:schemeClr val="bg1"/>
                </a:solidFill>
                <a:latin typeface="Calibri" panose="020F0502020204030204" pitchFamily="34" charset="0"/>
                <a:cs typeface="Calibri" panose="020F0502020204030204" pitchFamily="34" charset="0"/>
              </a:rPr>
              <a:t>and</a:t>
            </a:r>
            <a:r>
              <a:rPr lang="en-US" sz="2400" b="1" dirty="0">
                <a:solidFill>
                  <a:schemeClr val="bg1"/>
                </a:solidFill>
                <a:latin typeface="Calibri" panose="020F0502020204030204" pitchFamily="34" charset="0"/>
                <a:cs typeface="Calibri" panose="020F0502020204030204" pitchFamily="34" charset="0"/>
              </a:rPr>
              <a:t> SSO </a:t>
            </a:r>
            <a:r>
              <a:rPr lang="en-US" sz="2400" dirty="0">
                <a:solidFill>
                  <a:schemeClr val="bg1"/>
                </a:solidFill>
                <a:latin typeface="Calibri" panose="020F0502020204030204" pitchFamily="34" charset="0"/>
                <a:cs typeface="Calibri" panose="020F0502020204030204" pitchFamily="34" charset="0"/>
              </a:rPr>
              <a:t>had the most success rate.</a:t>
            </a:r>
          </a:p>
          <a:p>
            <a:pPr>
              <a:buClr>
                <a:schemeClr val="bg2"/>
              </a:buClr>
            </a:pPr>
            <a:r>
              <a:rPr lang="en-US" sz="2400" b="1" dirty="0">
                <a:solidFill>
                  <a:schemeClr val="bg1"/>
                </a:solidFill>
                <a:latin typeface="Calibri" panose="020F0502020204030204" pitchFamily="34" charset="0"/>
                <a:cs typeface="Calibri" panose="020F0502020204030204" pitchFamily="34" charset="0"/>
              </a:rPr>
              <a:t>KSC LC-39A </a:t>
            </a:r>
            <a:r>
              <a:rPr lang="en-US" sz="2400" dirty="0">
                <a:solidFill>
                  <a:schemeClr val="bg1"/>
                </a:solidFill>
                <a:latin typeface="Calibri" panose="020F0502020204030204" pitchFamily="34" charset="0"/>
                <a:cs typeface="Calibri" panose="020F0502020204030204" pitchFamily="34" charset="0"/>
              </a:rPr>
              <a:t>had the most successful launches of any sites.</a:t>
            </a:r>
          </a:p>
          <a:p>
            <a:pPr>
              <a:buClr>
                <a:schemeClr val="bg2"/>
              </a:buClr>
            </a:pPr>
            <a:r>
              <a:rPr lang="en-US" sz="2400" dirty="0">
                <a:solidFill>
                  <a:schemeClr val="bg1"/>
                </a:solidFill>
                <a:latin typeface="Calibri" panose="020F0502020204030204" pitchFamily="34" charset="0"/>
                <a:cs typeface="Calibri" panose="020F0502020204030204" pitchFamily="34" charset="0"/>
              </a:rPr>
              <a:t>The </a:t>
            </a:r>
            <a:r>
              <a:rPr lang="en-US" sz="2400" b="1" dirty="0">
                <a:solidFill>
                  <a:schemeClr val="bg1"/>
                </a:solidFill>
                <a:latin typeface="Calibri" panose="020F0502020204030204" pitchFamily="34" charset="0"/>
                <a:cs typeface="Calibri" panose="020F0502020204030204" pitchFamily="34" charset="0"/>
              </a:rPr>
              <a:t>Decision Tree</a:t>
            </a:r>
            <a:r>
              <a:rPr lang="en-US" sz="2400" dirty="0">
                <a:solidFill>
                  <a:schemeClr val="bg1"/>
                </a:solidFill>
                <a:latin typeface="Calibri" panose="020F0502020204030204" pitchFamily="34" charset="0"/>
                <a:cs typeface="Calibri" panose="020F0502020204030204" pitchFamily="34" charset="0"/>
              </a:rPr>
              <a:t>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66968"/>
            <a:ext cx="10515600"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is the code for creating the simple bar chart for classification’s model accuracy</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B1AB0859-E85A-4BD2-A918-87541F453331}"/>
              </a:ext>
            </a:extLst>
          </p:cNvPr>
          <p:cNvPicPr>
            <a:picLocks noChangeAspect="1"/>
          </p:cNvPicPr>
          <p:nvPr/>
        </p:nvPicPr>
        <p:blipFill>
          <a:blip r:embed="rId3"/>
          <a:stretch>
            <a:fillRect/>
          </a:stretch>
        </p:blipFill>
        <p:spPr>
          <a:xfrm>
            <a:off x="1862259" y="2195286"/>
            <a:ext cx="8291391" cy="1996659"/>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57000">
              <a:srgbClr val="D2E2E0"/>
            </a:gs>
            <a:gs pos="76000">
              <a:srgbClr val="D2E2E0"/>
            </a:gs>
            <a:gs pos="100000">
              <a:srgbClr val="B6D0CD"/>
            </a:gs>
          </a:gsLst>
          <a:lin ang="5400000" scaled="1"/>
          <a:tileRect/>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6648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Calibri" panose="020F0502020204030204" pitchFamily="34" charset="0"/>
                <a:cs typeface="Calibri" panose="020F0502020204030204" pitchFamily="34" charset="0"/>
              </a:rPr>
              <a:t>Executive Summary</a:t>
            </a:r>
          </a:p>
          <a:p>
            <a:pPr>
              <a:lnSpc>
                <a:spcPct val="120000"/>
              </a:lnSpc>
              <a:spcBef>
                <a:spcPts val="1400"/>
              </a:spcBef>
            </a:pPr>
            <a:r>
              <a:rPr lang="en-US" sz="8800" dirty="0">
                <a:solidFill>
                  <a:schemeClr val="accent3">
                    <a:lumMod val="25000"/>
                  </a:schemeClr>
                </a:solidFill>
                <a:latin typeface="Calibri" panose="020F0502020204030204" pitchFamily="34" charset="0"/>
                <a:cs typeface="Calibri" panose="020F0502020204030204" pitchFamily="34" charset="0"/>
              </a:rPr>
              <a:t>Data collection methodology:</a:t>
            </a:r>
          </a:p>
          <a:p>
            <a:pPr lvl="1">
              <a:lnSpc>
                <a:spcPct val="120000"/>
              </a:lnSpc>
              <a:spcBef>
                <a:spcPts val="1400"/>
              </a:spcBef>
            </a:pPr>
            <a:r>
              <a:rPr lang="en-US" sz="7600" dirty="0">
                <a:solidFill>
                  <a:schemeClr val="bg2">
                    <a:lumMod val="50000"/>
                  </a:schemeClr>
                </a:solidFill>
                <a:latin typeface="Calibri" panose="020F0502020204030204" pitchFamily="34" charset="0"/>
                <a:cs typeface="Calibri" panose="020F0502020204030204" pitchFamily="34" charset="0"/>
              </a:rPr>
              <a:t>SpaceX API and web scraping.</a:t>
            </a:r>
          </a:p>
          <a:p>
            <a:pPr>
              <a:lnSpc>
                <a:spcPct val="120000"/>
              </a:lnSpc>
              <a:spcBef>
                <a:spcPts val="1400"/>
              </a:spcBef>
            </a:pPr>
            <a:r>
              <a:rPr lang="en-US" sz="8800" dirty="0">
                <a:solidFill>
                  <a:schemeClr val="accent3">
                    <a:lumMod val="25000"/>
                  </a:schemeClr>
                </a:solidFill>
                <a:latin typeface="Calibri" panose="020F0502020204030204" pitchFamily="34" charset="0"/>
                <a:cs typeface="Calibri" panose="020F0502020204030204" pitchFamily="34" charset="0"/>
              </a:rPr>
              <a:t>Perform data wrangling</a:t>
            </a:r>
          </a:p>
          <a:p>
            <a:pPr lvl="1">
              <a:lnSpc>
                <a:spcPct val="120000"/>
              </a:lnSpc>
              <a:spcBef>
                <a:spcPts val="1400"/>
              </a:spcBef>
            </a:pPr>
            <a:r>
              <a:rPr lang="en-US" sz="7600" dirty="0">
                <a:solidFill>
                  <a:schemeClr val="bg2">
                    <a:lumMod val="50000"/>
                  </a:schemeClr>
                </a:solidFill>
                <a:latin typeface="Calibri" panose="020F0502020204030204" pitchFamily="34" charset="0"/>
                <a:cs typeface="Calibri" panose="020F0502020204030204" pitchFamily="34" charset="0"/>
              </a:rPr>
              <a:t>Exploratory data analysis and determining training labels</a:t>
            </a:r>
          </a:p>
          <a:p>
            <a:pPr>
              <a:lnSpc>
                <a:spcPct val="120000"/>
              </a:lnSpc>
              <a:spcBef>
                <a:spcPts val="1400"/>
              </a:spcBef>
            </a:pPr>
            <a:r>
              <a:rPr lang="en-US" sz="8800" dirty="0">
                <a:solidFill>
                  <a:schemeClr val="accent3">
                    <a:lumMod val="25000"/>
                  </a:schemeClr>
                </a:solidFill>
                <a:latin typeface="Calibri" panose="020F0502020204030204" pitchFamily="34" charset="0"/>
                <a:cs typeface="Calibri" panose="020F0502020204030204" pitchFamily="34" charset="0"/>
              </a:rPr>
              <a:t>Perform exploratory data analysis (EDA) using visualization and SQL</a:t>
            </a:r>
          </a:p>
          <a:p>
            <a:pPr>
              <a:lnSpc>
                <a:spcPct val="120000"/>
              </a:lnSpc>
              <a:spcBef>
                <a:spcPts val="1400"/>
              </a:spcBef>
            </a:pPr>
            <a:r>
              <a:rPr lang="en-US" sz="8800" dirty="0">
                <a:solidFill>
                  <a:schemeClr val="accent3">
                    <a:lumMod val="25000"/>
                  </a:schemeClr>
                </a:solidFill>
                <a:latin typeface="Calibri" panose="020F0502020204030204" pitchFamily="34" charset="0"/>
                <a:cs typeface="Calibri" panose="020F0502020204030204" pitchFamily="34" charset="0"/>
              </a:rPr>
              <a:t>Perform interactive visual analytics using Folium and </a:t>
            </a:r>
            <a:r>
              <a:rPr lang="en-US" sz="8800" dirty="0" err="1">
                <a:solidFill>
                  <a:schemeClr val="accent3">
                    <a:lumMod val="25000"/>
                  </a:schemeClr>
                </a:solidFill>
                <a:latin typeface="Calibri" panose="020F0502020204030204" pitchFamily="34" charset="0"/>
                <a:cs typeface="Calibri" panose="020F0502020204030204" pitchFamily="34" charset="0"/>
              </a:rPr>
              <a:t>Plotly</a:t>
            </a:r>
            <a:r>
              <a:rPr lang="en-US" sz="8800" dirty="0">
                <a:solidFill>
                  <a:schemeClr val="accent3">
                    <a:lumMod val="25000"/>
                  </a:schemeClr>
                </a:solidFill>
                <a:latin typeface="Calibri" panose="020F0502020204030204" pitchFamily="34" charset="0"/>
                <a:cs typeface="Calibri" panose="020F0502020204030204" pitchFamily="34" charset="0"/>
              </a:rPr>
              <a:t> Dash</a:t>
            </a:r>
          </a:p>
          <a:p>
            <a:pPr>
              <a:lnSpc>
                <a:spcPct val="120000"/>
              </a:lnSpc>
              <a:spcBef>
                <a:spcPts val="1400"/>
              </a:spcBef>
            </a:pPr>
            <a:r>
              <a:rPr lang="en-US" sz="8800" dirty="0">
                <a:solidFill>
                  <a:schemeClr val="accent3">
                    <a:lumMod val="25000"/>
                  </a:schemeClr>
                </a:solidFill>
                <a:latin typeface="Calibri" panose="020F0502020204030204" pitchFamily="34" charset="0"/>
                <a:cs typeface="Calibri" panose="020F0502020204030204" pitchFamily="34" charset="0"/>
              </a:rPr>
              <a:t>Perform predictive analysis using classification models</a:t>
            </a:r>
          </a:p>
          <a:p>
            <a:pPr lvl="1">
              <a:lnSpc>
                <a:spcPct val="120000"/>
              </a:lnSpc>
              <a:spcBef>
                <a:spcPts val="1400"/>
              </a:spcBef>
            </a:pPr>
            <a:r>
              <a:rPr lang="en-US" sz="7600" dirty="0">
                <a:solidFill>
                  <a:schemeClr val="bg2">
                    <a:lumMod val="50000"/>
                  </a:schemeClr>
                </a:solidFill>
                <a:latin typeface="Calibri" panose="020F0502020204030204" pitchFamily="34" charset="0"/>
                <a:cs typeface="Calibri" panose="020F0502020204030204" pitchFamily="34" charset="0"/>
              </a:rPr>
              <a:t>How to build, tune, evaluate classification models</a:t>
            </a:r>
          </a:p>
          <a:p>
            <a:pPr>
              <a:lnSpc>
                <a:spcPct val="120000"/>
              </a:lnSpc>
              <a:spcBef>
                <a:spcPts val="1400"/>
              </a:spcBef>
            </a:pPr>
            <a:endParaRPr lang="en-US" sz="8800" dirty="0">
              <a:solidFill>
                <a:schemeClr val="accent3">
                  <a:lumMod val="25000"/>
                </a:schemeClr>
              </a:solidFill>
              <a:latin typeface="Calibri" panose="020F0502020204030204" pitchFamily="34" charset="0"/>
              <a:cs typeface="Calibri" panose="020F0502020204030204" pitchFamily="34" charset="0"/>
            </a:endParaRPr>
          </a:p>
          <a:p>
            <a:pPr>
              <a:lnSpc>
                <a:spcPct val="100000"/>
              </a:lnSpc>
              <a:spcBef>
                <a:spcPts val="1400"/>
              </a:spcBef>
            </a:pPr>
            <a:endParaRPr lang="en-US" sz="2200" dirty="0">
              <a:solidFill>
                <a:schemeClr val="accent3">
                  <a:lumMod val="25000"/>
                </a:schemeClr>
              </a:solidFill>
              <a:latin typeface="Calibri" panose="020F0502020204030204" pitchFamily="34" charset="0"/>
              <a:cs typeface="Calibri" panose="020F0502020204030204" pitchFamily="34" charset="0"/>
            </a:endParaRPr>
          </a:p>
          <a:p>
            <a:pPr>
              <a:lnSpc>
                <a:spcPct val="100000"/>
              </a:lnSpc>
              <a:spcBef>
                <a:spcPts val="1400"/>
              </a:spcBef>
            </a:pPr>
            <a:endParaRPr lang="en-US" sz="2200" dirty="0">
              <a:solidFill>
                <a:schemeClr val="accent3">
                  <a:lumMod val="25000"/>
                </a:schemeClr>
              </a:solidFill>
              <a:latin typeface="Calibri" panose="020F0502020204030204" pitchFamily="34" charset="0"/>
              <a:cs typeface="Calibri" panose="020F0502020204030204" pitchFamily="34" charset="0"/>
            </a:endParaRPr>
          </a:p>
          <a:p>
            <a:pPr>
              <a:lnSpc>
                <a:spcPct val="100000"/>
              </a:lnSpc>
              <a:spcBef>
                <a:spcPts val="1400"/>
              </a:spcBef>
            </a:pPr>
            <a:endParaRPr lang="en-US" sz="2200" dirty="0">
              <a:solidFill>
                <a:schemeClr val="accent3">
                  <a:lumMod val="25000"/>
                </a:schemeClr>
              </a:solidFill>
              <a:latin typeface="Calibri" panose="020F0502020204030204" pitchFamily="34" charset="0"/>
              <a:cs typeface="Calibri" panose="020F0502020204030204" pitchFamily="34" charset="0"/>
            </a:endParaRPr>
          </a:p>
          <a:p>
            <a:pPr>
              <a:lnSpc>
                <a:spcPct val="100000"/>
              </a:lnSpc>
              <a:spcBef>
                <a:spcPts val="1400"/>
              </a:spcBef>
            </a:pPr>
            <a:endParaRPr lang="en-US" sz="2200" dirty="0">
              <a:solidFill>
                <a:schemeClr val="accent3">
                  <a:lumMod val="25000"/>
                </a:schemeClr>
              </a:solidFill>
              <a:latin typeface="Calibri" panose="020F0502020204030204" pitchFamily="34" charset="0"/>
              <a:cs typeface="Calibri" panose="020F0502020204030204" pitchFamily="34"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57000">
              <a:srgbClr val="D2E2E0"/>
            </a:gs>
            <a:gs pos="76000">
              <a:srgbClr val="D2E2E0"/>
            </a:gs>
            <a:gs pos="100000">
              <a:srgbClr val="B6D0CD"/>
            </a:gs>
          </a:gsLst>
          <a:lin ang="5400000" scaled="1"/>
          <a:tileRect/>
        </a:gra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89845" y="1253331"/>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Data collection methods:</a:t>
            </a:r>
          </a:p>
          <a:p>
            <a:pPr lvl="1">
              <a:lnSpc>
                <a:spcPct val="100000"/>
              </a:lnSpc>
              <a:spcBef>
                <a:spcPts val="1400"/>
              </a:spcBef>
            </a:pPr>
            <a:r>
              <a:rPr lang="en-US" sz="1800" dirty="0">
                <a:solidFill>
                  <a:schemeClr val="accent3">
                    <a:lumMod val="25000"/>
                  </a:schemeClr>
                </a:solidFill>
                <a:latin typeface="Calibri" panose="020F0502020204030204" pitchFamily="34" charset="0"/>
                <a:cs typeface="Calibri" panose="020F0502020204030204" pitchFamily="34" charset="0"/>
              </a:rPr>
              <a:t>Using get request to the SpaceX API.</a:t>
            </a:r>
          </a:p>
          <a:p>
            <a:pPr lvl="1">
              <a:lnSpc>
                <a:spcPct val="100000"/>
              </a:lnSpc>
              <a:spcBef>
                <a:spcPts val="1400"/>
              </a:spcBef>
            </a:pPr>
            <a:r>
              <a:rPr lang="en-US" sz="1800" dirty="0">
                <a:solidFill>
                  <a:schemeClr val="accent3">
                    <a:lumMod val="25000"/>
                  </a:schemeClr>
                </a:solidFill>
                <a:latin typeface="Calibri" panose="020F0502020204030204" pitchFamily="34" charset="0"/>
                <a:cs typeface="Calibri" panose="020F0502020204030204" pitchFamily="34" charset="0"/>
              </a:rPr>
              <a:t>Decoding the response as Json using .json() function call and turn it into a pandas dataframe using .</a:t>
            </a:r>
            <a:r>
              <a:rPr lang="en-US" sz="1800" dirty="0" err="1">
                <a:solidFill>
                  <a:schemeClr val="accent3">
                    <a:lumMod val="25000"/>
                  </a:schemeClr>
                </a:solidFill>
                <a:latin typeface="Calibri" panose="020F0502020204030204" pitchFamily="34" charset="0"/>
                <a:cs typeface="Calibri" panose="020F0502020204030204" pitchFamily="34" charset="0"/>
              </a:rPr>
              <a:t>json_normalize</a:t>
            </a:r>
            <a:r>
              <a:rPr lang="en-US" sz="1800" dirty="0">
                <a:solidFill>
                  <a:schemeClr val="accent3">
                    <a:lumMod val="25000"/>
                  </a:schemeClr>
                </a:solidFill>
                <a:latin typeface="Calibri" panose="020F0502020204030204" pitchFamily="34" charset="0"/>
                <a:cs typeface="Calibri" panose="020F0502020204030204" pitchFamily="34" charset="0"/>
              </a:rPr>
              <a:t>().</a:t>
            </a:r>
          </a:p>
          <a:p>
            <a:pPr lvl="1">
              <a:lnSpc>
                <a:spcPct val="100000"/>
              </a:lnSpc>
              <a:spcBef>
                <a:spcPts val="1400"/>
              </a:spcBef>
            </a:pPr>
            <a:r>
              <a:rPr lang="en-US" sz="1800" dirty="0">
                <a:solidFill>
                  <a:schemeClr val="accent3">
                    <a:lumMod val="25000"/>
                  </a:schemeClr>
                </a:solidFill>
                <a:latin typeface="Calibri" panose="020F0502020204030204" pitchFamily="34" charset="0"/>
                <a:cs typeface="Calibri" panose="020F0502020204030204" pitchFamily="34" charset="0"/>
              </a:rPr>
              <a:t>Data Cleaning with identifying missing values and populating them if necessary.</a:t>
            </a:r>
          </a:p>
          <a:p>
            <a:pPr lvl="1">
              <a:lnSpc>
                <a:spcPct val="100000"/>
              </a:lnSpc>
              <a:spcBef>
                <a:spcPts val="1400"/>
              </a:spcBef>
            </a:pPr>
            <a:r>
              <a:rPr lang="en-US" sz="1800" dirty="0">
                <a:solidFill>
                  <a:schemeClr val="accent3">
                    <a:lumMod val="25000"/>
                  </a:schemeClr>
                </a:solidFill>
                <a:latin typeface="Calibri" panose="020F0502020204030204" pitchFamily="34" charset="0"/>
                <a:cs typeface="Calibri" panose="020F0502020204030204" pitchFamily="34" charset="0"/>
              </a:rPr>
              <a:t>Web scraping using BeautifulSoup.</a:t>
            </a:r>
          </a:p>
          <a:p>
            <a:pPr lvl="1">
              <a:lnSpc>
                <a:spcPct val="100000"/>
              </a:lnSpc>
              <a:spcBef>
                <a:spcPts val="1400"/>
              </a:spcBef>
            </a:pPr>
            <a:r>
              <a:rPr lang="en-US" sz="1800" dirty="0">
                <a:solidFill>
                  <a:schemeClr val="accent3">
                    <a:lumMod val="25000"/>
                  </a:schemeClr>
                </a:solidFill>
                <a:latin typeface="Calibri" panose="020F0502020204030204" pitchFamily="34" charset="0"/>
                <a:cs typeface="Calibri" panose="020F0502020204030204" pitchFamily="34" charset="0"/>
              </a:rPr>
              <a:t>Extract records as HTML and parse it to Pandas dataframe.</a:t>
            </a:r>
          </a:p>
          <a:p>
            <a:pPr marL="0" indent="0">
              <a:buNone/>
            </a:pPr>
            <a:endParaRPr lang="en-US" dirty="0">
              <a:latin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14400" y="1784209"/>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Using the get request to the SpaceX API to collect data, clean and did some basic data wrangling and formatting.</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Github URL:</a:t>
            </a:r>
          </a:p>
          <a:p>
            <a:pPr marL="457200" lvl="1" indent="0">
              <a:lnSpc>
                <a:spcPct val="100000"/>
              </a:lnSpc>
              <a:spcBef>
                <a:spcPts val="1400"/>
              </a:spcBef>
              <a:buNone/>
            </a:pPr>
            <a:r>
              <a:rPr lang="en-US" sz="1800" dirty="0">
                <a:solidFill>
                  <a:srgbClr val="1C7DDB"/>
                </a:solidFill>
                <a:latin typeface="Calibri" panose="020F0502020204030204" pitchFamily="34" charset="0"/>
                <a:cs typeface="Calibri" panose="020F0502020204030204" pitchFamily="34" charset="0"/>
              </a:rPr>
              <a:t>https://github.com/GeneGueco/DS-Coursera-Capstone/blob/main/Data%20Collection%20API.ipynb</a:t>
            </a:r>
          </a:p>
          <a:p>
            <a:pPr>
              <a:lnSpc>
                <a:spcPct val="100000"/>
              </a:lnSpc>
              <a:spcBef>
                <a:spcPts val="1400"/>
              </a:spcBef>
            </a:pPr>
            <a:endParaRPr lang="en-US" sz="2200" dirty="0">
              <a:solidFill>
                <a:schemeClr val="accent3">
                  <a:lumMod val="25000"/>
                </a:schemeClr>
              </a:solidFill>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2544DD4C-BC74-4C01-A739-7E701DC18086}"/>
              </a:ext>
            </a:extLst>
          </p:cNvPr>
          <p:cNvPicPr>
            <a:picLocks noChangeAspect="1"/>
          </p:cNvPicPr>
          <p:nvPr/>
        </p:nvPicPr>
        <p:blipFill>
          <a:blip r:embed="rId3"/>
          <a:stretch>
            <a:fillRect/>
          </a:stretch>
        </p:blipFill>
        <p:spPr>
          <a:xfrm>
            <a:off x="5828922" y="1715947"/>
            <a:ext cx="5105400" cy="360045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7000">
              <a:srgbClr val="D2E2E0"/>
            </a:gs>
            <a:gs pos="76000">
              <a:srgbClr val="D2E2E0"/>
            </a:gs>
            <a:gs pos="100000">
              <a:srgbClr val="B6D0CD"/>
            </a:gs>
          </a:gsLst>
          <a:lin ang="5400000" scaled="1"/>
        </a:gra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948424"/>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Web scraping Falcon 9 launches with BeautifulSoup and parsed it convert to pandas dataframe.</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Github URL:</a:t>
            </a:r>
          </a:p>
          <a:p>
            <a:pPr marL="457200" lvl="1" indent="0">
              <a:lnSpc>
                <a:spcPct val="100000"/>
              </a:lnSpc>
              <a:spcBef>
                <a:spcPts val="1400"/>
              </a:spcBef>
              <a:buNone/>
            </a:pPr>
            <a:r>
              <a:rPr lang="en-US" sz="1800" dirty="0">
                <a:solidFill>
                  <a:srgbClr val="1C7DDB"/>
                </a:solidFill>
                <a:latin typeface="Calibri" panose="020F0502020204030204" pitchFamily="34" charset="0"/>
                <a:cs typeface="Calibri" panose="020F0502020204030204" pitchFamily="34" charset="0"/>
              </a:rPr>
              <a:t>https://github.com/GeneGueco/DS-Coursera-Capstone/blob/main/Data%20Collection%20with%20Web%20Scraping.ipynb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F026D313-1F39-4D4E-B08A-053CE57B177F}"/>
              </a:ext>
            </a:extLst>
          </p:cNvPr>
          <p:cNvPicPr>
            <a:picLocks noChangeAspect="1"/>
          </p:cNvPicPr>
          <p:nvPr/>
        </p:nvPicPr>
        <p:blipFill>
          <a:blip r:embed="rId3"/>
          <a:stretch>
            <a:fillRect/>
          </a:stretch>
        </p:blipFill>
        <p:spPr>
          <a:xfrm>
            <a:off x="5060063" y="1541485"/>
            <a:ext cx="6076176" cy="462546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dcmitype/"/>
    <ds:schemaRef ds:uri="http://purl.org/dc/elements/1.1/"/>
    <ds:schemaRef ds:uri="155be751-a274-42e8-93fb-f39d3b9bccc8"/>
    <ds:schemaRef ds:uri="http://schemas.microsoft.com/office/2006/documentManagement/types"/>
    <ds:schemaRef ds:uri="f80a141d-92ca-4d3d-9308-f7e7b1d44ce8"/>
    <ds:schemaRef ds:uri="http://www.w3.org/XML/1998/namespace"/>
    <ds:schemaRef ds:uri="http://purl.org/dc/terms/"/>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8705</TotalTime>
  <Words>2012</Words>
  <Application>Microsoft Office PowerPoint</Application>
  <PresentationFormat>Widescreen</PresentationFormat>
  <Paragraphs>288</Paragraphs>
  <Slides>47</Slides>
  <Notes>22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47</vt:i4>
      </vt:variant>
    </vt:vector>
  </HeadingPairs>
  <TitlesOfParts>
    <vt:vector size="58" baseType="lpstr">
      <vt:lpstr>Abadi</vt:lpstr>
      <vt:lpstr>Arial</vt:lpstr>
      <vt:lpstr>Calibri</vt:lpstr>
      <vt:lpstr>Calibri Light</vt:lpstr>
      <vt:lpstr>Candara</vt:lpstr>
      <vt:lpstr>Century Gothic</vt:lpstr>
      <vt:lpstr>IBM Plex Mono SemiBold</vt:lpstr>
      <vt:lpstr>SF Pro</vt:lpstr>
      <vt:lpstr>Wingdings 3</vt:lpstr>
      <vt:lpstr>Custom Design</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Gene Gueco</cp:lastModifiedBy>
  <cp:revision>306</cp:revision>
  <dcterms:created xsi:type="dcterms:W3CDTF">2021-04-29T18:58:34Z</dcterms:created>
  <dcterms:modified xsi:type="dcterms:W3CDTF">2023-09-24T13:21:30Z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